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5" d="100"/>
          <a:sy n="85" d="100"/>
        </p:scale>
        <p:origin x="74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6DD26-32A4-2A43-990A-6F7E5E73786E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as436/Applied-Data-Science-Capstone-with-Python/blob/master/Lab%202:%20Data%20wrangling.ipynb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as436/Applied-Data-Science-Capstone-with-Python/blob/master/EDA%20with%20Data%20Visualization.ipynb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as436/Applied-Data-Science-Capstone-with-Python/blob/master/EDA%20with%20SQL_sqllite3.ipynb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as436/Applied-Data-Science-Capstone-with-Python/blob/master/Complete%20the%20Data%20Visualization%20with%20Folium.ipynb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as436/Applied-Data-Science-Capstone-with-Python/blob/master/Dashboard%20Application%20with%20Plotly%20Dash.ipynb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as436/Applied-Data-Science-Capstone-with-Python/blob/master/Machine%20Learning%20Prediction_Part_5%20.ipynb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as436/Applied-Data-Science-Capstone-with-Python/blob/master/Lab%20:%201_Data%20Collection%20with%20API.ipynb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as436/Applied-Data-Science-Capstone-with-Python/blob/master/Lab_2.Web%20scraping%20Falcon%209.ipynb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1"/>
          <p:cNvSpPr txBox="1"/>
          <p:nvPr/>
        </p:nvSpPr>
        <p:spPr>
          <a:xfrm>
            <a:off x="980757" y="4633302"/>
            <a:ext cx="2078532" cy="5373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hangingPunct="0">
              <a:lnSpc>
                <a:spcPct val="97083"/>
              </a:lnSpc>
            </a:pPr>
            <a:r>
              <a:rPr lang="en-US" altLang="zh-CN" sz="1800" spc="69" dirty="0">
                <a:solidFill>
                  <a:srgbClr val="E6E5E5"/>
                </a:solidFill>
                <a:latin typeface="Times New Roman"/>
                <a:ea typeface="Times New Roman"/>
              </a:rPr>
              <a:t>Md. Anas Mondol</a:t>
            </a:r>
          </a:p>
          <a:p>
            <a:pPr marL="0" hangingPunct="0">
              <a:lnSpc>
                <a:spcPct val="97083"/>
              </a:lnSpc>
            </a:pPr>
            <a:r>
              <a:rPr lang="en-US" altLang="zh-CN" spc="204" dirty="0">
                <a:solidFill>
                  <a:srgbClr val="E6E5E5"/>
                </a:solidFill>
                <a:latin typeface="Times New Roman"/>
                <a:ea typeface="Times New Roman"/>
              </a:rPr>
              <a:t>October 25, </a:t>
            </a:r>
            <a:r>
              <a:rPr lang="en-US" altLang="zh-CN" sz="1800" spc="200" dirty="0">
                <a:solidFill>
                  <a:srgbClr val="E6E5E5"/>
                </a:solidFill>
                <a:latin typeface="Times New Roman"/>
                <a:ea typeface="Times New Roman"/>
              </a:rPr>
              <a:t>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17"/>
            <a:ext cx="12192000" cy="6858000"/>
          </a:xfrm>
          <a:prstGeom prst="rect">
            <a:avLst/>
          </a:prstGeom>
        </p:spPr>
      </p:pic>
      <p:sp>
        <p:nvSpPr>
          <p:cNvPr id="2" name="TextBox 37"/>
          <p:cNvSpPr txBox="1"/>
          <p:nvPr/>
        </p:nvSpPr>
        <p:spPr>
          <a:xfrm>
            <a:off x="862012" y="472484"/>
            <a:ext cx="8372288" cy="27973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50" spc="60" dirty="0">
                <a:solidFill>
                  <a:srgbClr val="0947C9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3650" spc="229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60" dirty="0">
                <a:solidFill>
                  <a:srgbClr val="0947C9"/>
                </a:solidFill>
                <a:latin typeface="Times New Roman"/>
                <a:ea typeface="Times New Roman"/>
              </a:rPr>
              <a:t>Wrangling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480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1800" spc="55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1800" spc="44" dirty="0">
                <a:solidFill>
                  <a:srgbClr val="000000"/>
                </a:solidFill>
                <a:latin typeface="Arial"/>
                <a:cs typeface="Arial"/>
              </a:rPr>
              <a:t> 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dataset,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there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several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ea typeface="Times New Roman"/>
              </a:rPr>
              <a:t>cases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where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booster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ea typeface="Times New Roman"/>
              </a:rPr>
              <a:t>did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not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ea typeface="Times New Roman"/>
              </a:rPr>
              <a:t>land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successully.</a:t>
            </a:r>
          </a:p>
          <a:p>
            <a:pPr marL="0" indent="457517">
              <a:lnSpc>
                <a:spcPct val="100000"/>
              </a:lnSpc>
              <a:spcBef>
                <a:spcPts val="304"/>
              </a:spcBef>
            </a:pPr>
            <a:r>
              <a:rPr lang="en-US" altLang="zh-CN" sz="14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1400" spc="114" dirty="0">
                <a:solidFill>
                  <a:srgbClr val="000000"/>
                </a:solidFill>
                <a:latin typeface="Arial"/>
                <a:cs typeface="Arial"/>
              </a:rPr>
              <a:t>   </a:t>
            </a:r>
            <a:r>
              <a:rPr lang="en-US" altLang="zh-CN" sz="1400" dirty="0">
                <a:solidFill>
                  <a:srgbClr val="000000"/>
                </a:solidFill>
                <a:latin typeface="Times New Roman"/>
                <a:ea typeface="Times New Roman"/>
              </a:rPr>
              <a:t>True</a:t>
            </a:r>
            <a:r>
              <a:rPr lang="en-US" altLang="zh-CN" sz="1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/>
                <a:ea typeface="Times New Roman"/>
              </a:rPr>
              <a:t>Ocean,</a:t>
            </a:r>
            <a:r>
              <a:rPr lang="en-US" altLang="zh-CN" sz="1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/>
                <a:ea typeface="Times New Roman"/>
              </a:rPr>
              <a:t>True</a:t>
            </a:r>
            <a:r>
              <a:rPr lang="en-US" altLang="zh-CN" sz="1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/>
                <a:ea typeface="Times New Roman"/>
              </a:rPr>
              <a:t>RTLS,</a:t>
            </a:r>
            <a:r>
              <a:rPr lang="en-US" altLang="zh-CN" sz="1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/>
                <a:ea typeface="Times New Roman"/>
              </a:rPr>
              <a:t>True</a:t>
            </a:r>
            <a:r>
              <a:rPr lang="en-US" altLang="zh-CN" sz="1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/>
                <a:ea typeface="Times New Roman"/>
              </a:rPr>
              <a:t>ASDS</a:t>
            </a:r>
            <a:r>
              <a:rPr lang="en-US" altLang="zh-CN" sz="1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/>
                <a:ea typeface="Times New Roman"/>
              </a:rPr>
              <a:t>means</a:t>
            </a:r>
            <a:r>
              <a:rPr lang="en-US" altLang="zh-CN" sz="1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/>
                <a:ea typeface="Times New Roman"/>
              </a:rPr>
              <a:t>mission</a:t>
            </a:r>
            <a:r>
              <a:rPr lang="en-US" altLang="zh-CN" sz="1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/>
                <a:ea typeface="Times New Roman"/>
              </a:rPr>
              <a:t>has</a:t>
            </a:r>
            <a:r>
              <a:rPr lang="en-US" altLang="zh-CN" sz="1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/>
                <a:ea typeface="Times New Roman"/>
              </a:rPr>
              <a:t>been</a:t>
            </a:r>
            <a:r>
              <a:rPr lang="en-US" altLang="zh-CN" sz="1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/>
                <a:ea typeface="Times New Roman"/>
              </a:rPr>
              <a:t>successful.</a:t>
            </a:r>
          </a:p>
          <a:p>
            <a:pPr marL="0" indent="457517">
              <a:lnSpc>
                <a:spcPct val="100000"/>
              </a:lnSpc>
              <a:spcBef>
                <a:spcPts val="345"/>
              </a:spcBef>
            </a:pPr>
            <a:r>
              <a:rPr lang="en-US" altLang="zh-CN" sz="1400" spc="15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1400" spc="15" dirty="0">
                <a:solidFill>
                  <a:srgbClr val="000000"/>
                </a:solidFill>
                <a:latin typeface="Arial"/>
                <a:cs typeface="Arial"/>
              </a:rPr>
              <a:t>   </a:t>
            </a:r>
            <a:r>
              <a:rPr lang="en-US" altLang="zh-CN" sz="1400" spc="20" dirty="0">
                <a:solidFill>
                  <a:srgbClr val="000000"/>
                </a:solidFill>
                <a:latin typeface="Times New Roman"/>
                <a:ea typeface="Times New Roman"/>
              </a:rPr>
              <a:t>False</a:t>
            </a:r>
            <a:r>
              <a:rPr lang="en-US" altLang="zh-CN" sz="1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25" dirty="0">
                <a:solidFill>
                  <a:srgbClr val="000000"/>
                </a:solidFill>
                <a:latin typeface="Times New Roman"/>
                <a:ea typeface="Times New Roman"/>
              </a:rPr>
              <a:t>Ocean,</a:t>
            </a:r>
            <a:r>
              <a:rPr lang="en-US" altLang="zh-CN" sz="1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20" dirty="0">
                <a:solidFill>
                  <a:srgbClr val="000000"/>
                </a:solidFill>
                <a:latin typeface="Times New Roman"/>
                <a:ea typeface="Times New Roman"/>
              </a:rPr>
              <a:t>False</a:t>
            </a:r>
            <a:r>
              <a:rPr lang="en-US" altLang="zh-CN" sz="1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25" dirty="0">
                <a:solidFill>
                  <a:srgbClr val="000000"/>
                </a:solidFill>
                <a:latin typeface="Times New Roman"/>
                <a:ea typeface="Times New Roman"/>
              </a:rPr>
              <a:t>RTLS,</a:t>
            </a:r>
            <a:r>
              <a:rPr lang="en-US" altLang="zh-CN" sz="1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25" dirty="0">
                <a:solidFill>
                  <a:srgbClr val="000000"/>
                </a:solidFill>
                <a:latin typeface="Times New Roman"/>
                <a:ea typeface="Times New Roman"/>
              </a:rPr>
              <a:t>False</a:t>
            </a:r>
            <a:r>
              <a:rPr lang="en-US" altLang="zh-CN" sz="1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000000"/>
                </a:solidFill>
                <a:latin typeface="Times New Roman"/>
                <a:ea typeface="Times New Roman"/>
              </a:rPr>
              <a:t>ASDS</a:t>
            </a:r>
            <a:r>
              <a:rPr lang="en-US" altLang="zh-CN" sz="1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25" dirty="0">
                <a:solidFill>
                  <a:srgbClr val="000000"/>
                </a:solidFill>
                <a:latin typeface="Times New Roman"/>
                <a:ea typeface="Times New Roman"/>
              </a:rPr>
              <a:t>means</a:t>
            </a:r>
            <a:r>
              <a:rPr lang="en-US" altLang="zh-CN" sz="1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2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20" dirty="0">
                <a:solidFill>
                  <a:srgbClr val="000000"/>
                </a:solidFill>
                <a:latin typeface="Times New Roman"/>
                <a:ea typeface="Times New Roman"/>
              </a:rPr>
              <a:t>mission</a:t>
            </a:r>
            <a:r>
              <a:rPr lang="en-US" altLang="zh-CN" sz="1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000000"/>
                </a:solidFill>
                <a:latin typeface="Times New Roman"/>
                <a:ea typeface="Times New Roman"/>
              </a:rPr>
              <a:t>was</a:t>
            </a:r>
            <a:r>
              <a:rPr lang="en-US" altLang="zh-CN" sz="1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2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15" dirty="0">
                <a:solidFill>
                  <a:srgbClr val="000000"/>
                </a:solidFill>
                <a:latin typeface="Times New Roman"/>
                <a:ea typeface="Times New Roman"/>
              </a:rPr>
              <a:t>failure.</a:t>
            </a:r>
          </a:p>
          <a:p>
            <a:pPr>
              <a:lnSpc>
                <a:spcPts val="669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1800" spc="44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1800" spc="34" dirty="0">
                <a:solidFill>
                  <a:srgbClr val="000000"/>
                </a:solidFill>
                <a:latin typeface="Arial"/>
                <a:cs typeface="Arial"/>
              </a:rPr>
              <a:t>  </a:t>
            </a:r>
            <a:r>
              <a:rPr lang="en-US" altLang="zh-CN" sz="1800" spc="94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need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transform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string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variables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into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categorical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variables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where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1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means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</a:p>
          <a:p>
            <a:pPr marL="0" indent="228917">
              <a:lnSpc>
                <a:spcPct val="100000"/>
              </a:lnSpc>
            </a:pP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mission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has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been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successful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ea typeface="Times New Roman"/>
              </a:rPr>
              <a:t>0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means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mission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was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failure.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53707" y="3397551"/>
            <a:ext cx="2713805" cy="17021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1.</a:t>
            </a:r>
            <a:r>
              <a:rPr lang="en-US" altLang="zh-CN" sz="1200" b="1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Calculate</a:t>
            </a:r>
            <a:r>
              <a:rPr lang="en-US" altLang="zh-CN" sz="1200" b="1" spc="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launches</a:t>
            </a:r>
            <a:r>
              <a:rPr lang="en-US" altLang="zh-CN" sz="1200" b="1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number</a:t>
            </a:r>
            <a:r>
              <a:rPr lang="en-US" altLang="zh-CN" sz="1200" b="1" spc="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for</a:t>
            </a:r>
            <a:r>
              <a:rPr lang="en-US" altLang="zh-CN" sz="1200" b="1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each</a:t>
            </a:r>
            <a:r>
              <a:rPr lang="en-US" altLang="zh-CN" sz="1200" b="1" spc="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site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200"/>
              </a:lnSpc>
            </a:pPr>
            <a:endParaRPr lang="en-US" dirty="0"/>
          </a:p>
          <a:p>
            <a:pPr marL="0" hangingPunct="0">
              <a:lnSpc>
                <a:spcPct val="95416"/>
              </a:lnSpc>
            </a:pP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2.</a:t>
            </a:r>
            <a:r>
              <a:rPr lang="en-US" altLang="zh-CN" sz="1200" b="1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Calculate</a:t>
            </a:r>
            <a:r>
              <a:rPr lang="en-US" altLang="zh-CN" sz="1200" b="1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200" b="1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number</a:t>
            </a:r>
            <a:r>
              <a:rPr lang="en-US" altLang="zh-CN" sz="1200" b="1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and</a:t>
            </a:r>
            <a:r>
              <a:rPr lang="en-US" altLang="zh-CN" sz="1200" b="1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occurence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br/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each</a:t>
            </a:r>
            <a:r>
              <a:rPr lang="en-US" altLang="zh-CN" sz="1200" b="1" spc="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orbit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114165" y="3452217"/>
            <a:ext cx="2515003" cy="3505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hangingPunct="0">
              <a:lnSpc>
                <a:spcPct val="95833"/>
              </a:lnSpc>
            </a:pP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3.</a:t>
            </a:r>
            <a:r>
              <a:rPr lang="en-US" altLang="zh-CN" sz="1200" b="1" spc="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Calculate</a:t>
            </a:r>
            <a:r>
              <a:rPr lang="en-US" altLang="zh-CN" sz="1200" b="1" spc="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number</a:t>
            </a:r>
            <a:r>
              <a:rPr lang="en-US" altLang="zh-CN" sz="1200" b="1" spc="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and</a:t>
            </a:r>
            <a:r>
              <a:rPr lang="en-US" altLang="zh-CN" sz="1200" b="1" spc="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occurrence</a:t>
            </a:r>
            <a:r>
              <a:rPr lang="en-US" altLang="zh-CN" sz="1200" b="1" spc="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mission</a:t>
            </a:r>
            <a:r>
              <a:rPr lang="en-US" altLang="zh-CN" sz="1200" b="1" spc="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outcome</a:t>
            </a:r>
            <a:r>
              <a:rPr lang="en-US" altLang="zh-CN" sz="1200" b="1" spc="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per</a:t>
            </a:r>
            <a:r>
              <a:rPr lang="en-US" altLang="zh-CN" sz="1200" b="1" spc="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orbit</a:t>
            </a:r>
            <a:r>
              <a:rPr lang="en-US" altLang="zh-CN" sz="1200" b="1" spc="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type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441690" y="3404346"/>
            <a:ext cx="2429153" cy="21696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hangingPunct="0">
              <a:lnSpc>
                <a:spcPct val="95416"/>
              </a:lnSpc>
            </a:pP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4.</a:t>
            </a:r>
            <a:r>
              <a:rPr lang="en-US" altLang="zh-CN" sz="1200" b="1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Create</a:t>
            </a:r>
            <a:r>
              <a:rPr lang="en-US" altLang="zh-CN" sz="1200" b="1" spc="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landing</a:t>
            </a:r>
            <a:r>
              <a:rPr lang="en-US" altLang="zh-CN" sz="1200" b="1" spc="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outcome</a:t>
            </a:r>
            <a:r>
              <a:rPr lang="en-US" altLang="zh-CN" sz="1200" b="1" spc="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label</a:t>
            </a:r>
            <a:r>
              <a:rPr lang="en-US" altLang="zh-CN" sz="1200" b="1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from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spc="15" dirty="0">
                <a:solidFill>
                  <a:srgbClr val="000000"/>
                </a:solidFill>
                <a:latin typeface="Calibri"/>
                <a:ea typeface="Calibri"/>
              </a:rPr>
              <a:t>Outcome</a:t>
            </a:r>
            <a:r>
              <a:rPr lang="en-US" altLang="zh-CN" sz="1200" b="1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spc="20" dirty="0">
                <a:solidFill>
                  <a:srgbClr val="000000"/>
                </a:solidFill>
                <a:latin typeface="Calibri"/>
                <a:ea typeface="Calibri"/>
              </a:rPr>
              <a:t>column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895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5.</a:t>
            </a:r>
            <a:r>
              <a:rPr lang="en-US" altLang="zh-CN" sz="1200" b="1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Export</a:t>
            </a:r>
            <a:r>
              <a:rPr lang="en-US" altLang="zh-CN" sz="1200" b="1" spc="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1200" b="1" spc="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file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4816475" y="6209634"/>
            <a:ext cx="6684750" cy="351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39999"/>
              </a:lnSpc>
              <a:tabLst>
                <a:tab pos="6312916" algn="l"/>
              </a:tabLst>
            </a:pPr>
            <a:r>
              <a:rPr lang="en-US" altLang="zh-CN" dirty="0">
                <a:solidFill>
                  <a:srgbClr val="0361C0"/>
                </a:solidFill>
                <a:latin typeface="Calibri"/>
                <a:ea typeface="Calibri"/>
                <a:hlinkClick r:id="rId3"/>
              </a:rPr>
              <a:t>Link</a:t>
            </a:r>
            <a:r>
              <a:rPr lang="en-US" altLang="zh-CN" dirty="0">
                <a:solidFill>
                  <a:srgbClr val="0361C0"/>
                </a:solidFill>
                <a:latin typeface="Calibri"/>
                <a:cs typeface="Calibri"/>
                <a:hlinkClick r:id="rId3"/>
              </a:rPr>
              <a:t> </a:t>
            </a:r>
            <a:r>
              <a:rPr lang="en-US" altLang="zh-CN" dirty="0">
                <a:solidFill>
                  <a:srgbClr val="0361C0"/>
                </a:solidFill>
                <a:latin typeface="Calibri"/>
                <a:ea typeface="Calibri"/>
                <a:hlinkClick r:id="rId3"/>
              </a:rPr>
              <a:t>to</a:t>
            </a:r>
            <a:r>
              <a:rPr lang="en-US" altLang="zh-CN" spc="60" dirty="0">
                <a:solidFill>
                  <a:srgbClr val="0361C0"/>
                </a:solidFill>
                <a:latin typeface="Calibri"/>
                <a:cs typeface="Calibri"/>
                <a:hlinkClick r:id="rId3"/>
              </a:rPr>
              <a:t> </a:t>
            </a:r>
            <a:r>
              <a:rPr lang="en-US" altLang="zh-CN" dirty="0">
                <a:solidFill>
                  <a:srgbClr val="0361C0"/>
                </a:solidFill>
                <a:latin typeface="Calibri"/>
                <a:ea typeface="Calibri"/>
                <a:hlinkClick r:id="rId3"/>
              </a:rPr>
              <a:t>code</a:t>
            </a:r>
            <a:r>
              <a:rPr lang="en-US" altLang="zh-CN" sz="1800" dirty="0">
                <a:solidFill>
                  <a:srgbClr val="0361C0"/>
                </a:solidFill>
                <a:latin typeface="Calibri"/>
                <a:ea typeface="Calibri"/>
                <a:hlinkClick r:id="" action="ppaction://noaction"/>
              </a:rPr>
              <a:t>	</a:t>
            </a:r>
            <a:r>
              <a:rPr lang="en-US" altLang="zh-CN" sz="1550" spc="164" dirty="0">
                <a:solidFill>
                  <a:srgbClr val="1B7BDA"/>
                </a:solidFill>
                <a:latin typeface="Times New Roman"/>
                <a:ea typeface="Times New Roman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43"/>
          <p:cNvSpPr txBox="1"/>
          <p:nvPr/>
        </p:nvSpPr>
        <p:spPr>
          <a:xfrm>
            <a:off x="862012" y="472484"/>
            <a:ext cx="5721188" cy="5562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50" spc="55" dirty="0">
                <a:solidFill>
                  <a:srgbClr val="0947C9"/>
                </a:solidFill>
                <a:latin typeface="Times New Roman"/>
                <a:ea typeface="Times New Roman"/>
              </a:rPr>
              <a:t>EDA</a:t>
            </a:r>
            <a:r>
              <a:rPr lang="en-US" altLang="zh-CN" sz="3650" spc="4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34" dirty="0">
                <a:solidFill>
                  <a:srgbClr val="0947C9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3650" spc="4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34" dirty="0">
                <a:solidFill>
                  <a:srgbClr val="0947C9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3650" spc="4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30" dirty="0">
                <a:solidFill>
                  <a:srgbClr val="0947C9"/>
                </a:solidFill>
                <a:latin typeface="Times New Roman"/>
                <a:ea typeface="Times New Roman"/>
              </a:rPr>
              <a:t>Visualization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848755" y="1875123"/>
            <a:ext cx="3976668" cy="35781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3256">
              <a:lnSpc>
                <a:spcPct val="100000"/>
              </a:lnSpc>
            </a:pPr>
            <a:r>
              <a:rPr lang="en-US" altLang="zh-CN" sz="2000" spc="6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000" spc="6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000" spc="69" dirty="0">
                <a:solidFill>
                  <a:srgbClr val="282828"/>
                </a:solidFill>
                <a:latin typeface="Times New Roman"/>
                <a:ea typeface="Times New Roman"/>
              </a:rPr>
              <a:t>Scatter</a:t>
            </a:r>
            <a:r>
              <a:rPr lang="en-US" altLang="zh-CN" sz="2000" spc="6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89" dirty="0">
                <a:solidFill>
                  <a:srgbClr val="282828"/>
                </a:solidFill>
                <a:latin typeface="Times New Roman"/>
                <a:ea typeface="Times New Roman"/>
              </a:rPr>
              <a:t>Graphs</a:t>
            </a:r>
          </a:p>
          <a:p>
            <a:pPr>
              <a:lnSpc>
                <a:spcPts val="1469"/>
              </a:lnSpc>
            </a:pPr>
            <a:endParaRPr lang="en-US" dirty="0"/>
          </a:p>
          <a:p>
            <a:pPr marL="0" indent="470774">
              <a:lnSpc>
                <a:spcPct val="100000"/>
              </a:lnSpc>
            </a:pPr>
            <a:r>
              <a:rPr lang="en-US" altLang="zh-CN" sz="1550" spc="4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550" spc="34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550" spc="50" dirty="0">
                <a:solidFill>
                  <a:srgbClr val="282828"/>
                </a:solidFill>
                <a:latin typeface="Times New Roman"/>
                <a:ea typeface="Times New Roman"/>
              </a:rPr>
              <a:t>Flight</a:t>
            </a:r>
            <a:r>
              <a:rPr lang="en-US" altLang="zh-CN" sz="155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550" spc="64" dirty="0">
                <a:solidFill>
                  <a:srgbClr val="282828"/>
                </a:solidFill>
                <a:latin typeface="Times New Roman"/>
                <a:ea typeface="Times New Roman"/>
              </a:rPr>
              <a:t>Number</a:t>
            </a:r>
            <a:r>
              <a:rPr lang="en-US" altLang="zh-CN" sz="155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550" spc="55" dirty="0">
                <a:solidFill>
                  <a:srgbClr val="282828"/>
                </a:solidFill>
                <a:latin typeface="Times New Roman"/>
                <a:ea typeface="Times New Roman"/>
              </a:rPr>
              <a:t>vs.</a:t>
            </a:r>
            <a:r>
              <a:rPr lang="en-US" altLang="zh-CN" sz="155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550" spc="55" dirty="0">
                <a:solidFill>
                  <a:srgbClr val="282828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155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550" spc="69" dirty="0">
                <a:solidFill>
                  <a:srgbClr val="282828"/>
                </a:solidFill>
                <a:latin typeface="Times New Roman"/>
                <a:ea typeface="Times New Roman"/>
              </a:rPr>
              <a:t>Mass</a:t>
            </a:r>
          </a:p>
          <a:p>
            <a:pPr>
              <a:lnSpc>
                <a:spcPts val="1444"/>
              </a:lnSpc>
            </a:pPr>
            <a:endParaRPr lang="en-US" dirty="0"/>
          </a:p>
          <a:p>
            <a:pPr marL="0" indent="470774">
              <a:lnSpc>
                <a:spcPct val="100000"/>
              </a:lnSpc>
            </a:pPr>
            <a:r>
              <a:rPr lang="en-US" altLang="zh-CN" sz="1550" spc="4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550" spc="34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550" spc="50" dirty="0">
                <a:solidFill>
                  <a:srgbClr val="282828"/>
                </a:solidFill>
                <a:latin typeface="Times New Roman"/>
                <a:ea typeface="Times New Roman"/>
              </a:rPr>
              <a:t>Flight</a:t>
            </a:r>
            <a:r>
              <a:rPr lang="en-US" altLang="zh-CN" sz="155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550" spc="64" dirty="0">
                <a:solidFill>
                  <a:srgbClr val="282828"/>
                </a:solidFill>
                <a:latin typeface="Times New Roman"/>
                <a:ea typeface="Times New Roman"/>
              </a:rPr>
              <a:t>Number</a:t>
            </a:r>
            <a:r>
              <a:rPr lang="en-US" altLang="zh-CN" sz="155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550" spc="50" dirty="0">
                <a:solidFill>
                  <a:srgbClr val="282828"/>
                </a:solidFill>
                <a:latin typeface="Times New Roman"/>
                <a:ea typeface="Times New Roman"/>
              </a:rPr>
              <a:t>vs.</a:t>
            </a:r>
            <a:r>
              <a:rPr lang="en-US" altLang="zh-CN" sz="155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550" spc="60" dirty="0">
                <a:solidFill>
                  <a:srgbClr val="282828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155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550" spc="50" dirty="0">
                <a:solidFill>
                  <a:srgbClr val="282828"/>
                </a:solidFill>
                <a:latin typeface="Times New Roman"/>
                <a:ea typeface="Times New Roman"/>
              </a:rPr>
              <a:t>Site</a:t>
            </a:r>
          </a:p>
          <a:p>
            <a:pPr>
              <a:lnSpc>
                <a:spcPts val="1444"/>
              </a:lnSpc>
            </a:pPr>
            <a:endParaRPr lang="en-US" dirty="0"/>
          </a:p>
          <a:p>
            <a:pPr marL="0" indent="470774">
              <a:lnSpc>
                <a:spcPct val="100000"/>
              </a:lnSpc>
            </a:pPr>
            <a:r>
              <a:rPr lang="en-US" altLang="zh-CN" sz="1550" spc="4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550" spc="34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550" spc="60" dirty="0">
                <a:solidFill>
                  <a:srgbClr val="282828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155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550" spc="50" dirty="0">
                <a:solidFill>
                  <a:srgbClr val="282828"/>
                </a:solidFill>
                <a:latin typeface="Times New Roman"/>
                <a:ea typeface="Times New Roman"/>
              </a:rPr>
              <a:t>vs.</a:t>
            </a:r>
            <a:r>
              <a:rPr lang="en-US" altLang="zh-CN" sz="155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550" spc="64" dirty="0">
                <a:solidFill>
                  <a:srgbClr val="282828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155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550" spc="55" dirty="0">
                <a:solidFill>
                  <a:srgbClr val="282828"/>
                </a:solidFill>
                <a:latin typeface="Times New Roman"/>
                <a:ea typeface="Times New Roman"/>
              </a:rPr>
              <a:t>Site</a:t>
            </a:r>
          </a:p>
          <a:p>
            <a:pPr>
              <a:lnSpc>
                <a:spcPts val="1514"/>
              </a:lnSpc>
            </a:pPr>
            <a:endParaRPr lang="en-US" dirty="0"/>
          </a:p>
          <a:p>
            <a:pPr marL="0" indent="470774">
              <a:lnSpc>
                <a:spcPct val="100000"/>
              </a:lnSpc>
            </a:pPr>
            <a:r>
              <a:rPr lang="en-US" altLang="zh-CN" sz="1550" spc="4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550" spc="40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550" spc="55" dirty="0">
                <a:solidFill>
                  <a:srgbClr val="282828"/>
                </a:solidFill>
                <a:latin typeface="Times New Roman"/>
                <a:ea typeface="Times New Roman"/>
              </a:rPr>
              <a:t>Orbit</a:t>
            </a:r>
            <a:r>
              <a:rPr lang="en-US" altLang="zh-CN" sz="155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550" spc="50" dirty="0">
                <a:solidFill>
                  <a:srgbClr val="282828"/>
                </a:solidFill>
                <a:latin typeface="Times New Roman"/>
                <a:ea typeface="Times New Roman"/>
              </a:rPr>
              <a:t>vs.</a:t>
            </a:r>
            <a:r>
              <a:rPr lang="en-US" altLang="zh-CN" sz="155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550" spc="50" dirty="0">
                <a:solidFill>
                  <a:srgbClr val="282828"/>
                </a:solidFill>
                <a:latin typeface="Times New Roman"/>
                <a:ea typeface="Times New Roman"/>
              </a:rPr>
              <a:t>Flight</a:t>
            </a:r>
            <a:r>
              <a:rPr lang="en-US" altLang="zh-CN" sz="155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550" spc="69" dirty="0">
                <a:solidFill>
                  <a:srgbClr val="282828"/>
                </a:solidFill>
                <a:latin typeface="Times New Roman"/>
                <a:ea typeface="Times New Roman"/>
              </a:rPr>
              <a:t>Number</a:t>
            </a:r>
          </a:p>
          <a:p>
            <a:pPr>
              <a:lnSpc>
                <a:spcPts val="1439"/>
              </a:lnSpc>
            </a:pPr>
            <a:endParaRPr lang="en-US" dirty="0"/>
          </a:p>
          <a:p>
            <a:pPr marL="0" indent="470774">
              <a:lnSpc>
                <a:spcPct val="100000"/>
              </a:lnSpc>
            </a:pPr>
            <a:r>
              <a:rPr lang="en-US" altLang="zh-CN" sz="1550" spc="4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550" spc="34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550" spc="60" dirty="0">
                <a:solidFill>
                  <a:srgbClr val="282828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155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550" spc="60" dirty="0">
                <a:solidFill>
                  <a:srgbClr val="282828"/>
                </a:solidFill>
                <a:latin typeface="Times New Roman"/>
                <a:ea typeface="Times New Roman"/>
              </a:rPr>
              <a:t>vs.</a:t>
            </a:r>
            <a:r>
              <a:rPr lang="en-US" altLang="zh-CN" sz="155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550" spc="55" dirty="0">
                <a:solidFill>
                  <a:srgbClr val="282828"/>
                </a:solidFill>
                <a:latin typeface="Times New Roman"/>
                <a:ea typeface="Times New Roman"/>
              </a:rPr>
              <a:t>Orbit</a:t>
            </a:r>
            <a:r>
              <a:rPr lang="en-US" altLang="zh-CN" sz="155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550" spc="75" dirty="0">
                <a:solidFill>
                  <a:srgbClr val="282828"/>
                </a:solidFill>
                <a:latin typeface="Times New Roman"/>
                <a:ea typeface="Times New Roman"/>
              </a:rPr>
              <a:t>Type</a:t>
            </a:r>
          </a:p>
          <a:p>
            <a:pPr>
              <a:lnSpc>
                <a:spcPts val="1444"/>
              </a:lnSpc>
            </a:pPr>
            <a:endParaRPr lang="en-US" dirty="0"/>
          </a:p>
          <a:p>
            <a:pPr marL="0" indent="470774">
              <a:lnSpc>
                <a:spcPct val="100000"/>
              </a:lnSpc>
            </a:pPr>
            <a:r>
              <a:rPr lang="en-US" altLang="zh-CN" sz="1550" spc="4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550" spc="34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550" spc="55" dirty="0">
                <a:solidFill>
                  <a:srgbClr val="282828"/>
                </a:solidFill>
                <a:latin typeface="Times New Roman"/>
                <a:ea typeface="Times New Roman"/>
              </a:rPr>
              <a:t>Orbit</a:t>
            </a:r>
            <a:r>
              <a:rPr lang="en-US" altLang="zh-CN" sz="155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550" spc="50" dirty="0">
                <a:solidFill>
                  <a:srgbClr val="282828"/>
                </a:solidFill>
                <a:latin typeface="Times New Roman"/>
                <a:ea typeface="Times New Roman"/>
              </a:rPr>
              <a:t>vs.</a:t>
            </a:r>
            <a:r>
              <a:rPr lang="en-US" altLang="zh-CN" sz="155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550" spc="60" dirty="0">
                <a:solidFill>
                  <a:srgbClr val="282828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155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550" spc="75" dirty="0">
                <a:solidFill>
                  <a:srgbClr val="282828"/>
                </a:solidFill>
                <a:latin typeface="Times New Roman"/>
                <a:ea typeface="Times New Roman"/>
              </a:rPr>
              <a:t>Mass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539"/>
              </a:lnSpc>
            </a:pPr>
            <a:endParaRPr lang="en-US" dirty="0"/>
          </a:p>
          <a:p>
            <a:pPr marL="0" hangingPunct="0">
              <a:lnSpc>
                <a:spcPct val="98333"/>
              </a:lnSpc>
            </a:pPr>
            <a:r>
              <a:rPr lang="en-US" altLang="zh-CN" sz="1400" spc="100" dirty="0">
                <a:solidFill>
                  <a:srgbClr val="000000"/>
                </a:solidFill>
                <a:latin typeface="Times New Roman"/>
                <a:ea typeface="Times New Roman"/>
              </a:rPr>
              <a:t>Scatterplots</a:t>
            </a:r>
            <a:r>
              <a:rPr lang="en-US" altLang="zh-CN" sz="1400" spc="139" dirty="0">
                <a:solidFill>
                  <a:srgbClr val="000000"/>
                </a:solidFill>
                <a:latin typeface="Times New Roman"/>
                <a:ea typeface="Times New Roman"/>
              </a:rPr>
              <a:t>show</a:t>
            </a:r>
            <a:r>
              <a:rPr lang="en-US" altLang="zh-CN" sz="1400" spc="100" dirty="0">
                <a:solidFill>
                  <a:srgbClr val="000000"/>
                </a:solidFill>
                <a:latin typeface="Times New Roman"/>
                <a:ea typeface="Times New Roman"/>
              </a:rPr>
              <a:t>relationship</a:t>
            </a:r>
            <a:r>
              <a:rPr lang="en-US" altLang="zh-CN" sz="1400" spc="129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1400" spc="125" dirty="0">
                <a:solidFill>
                  <a:srgbClr val="000000"/>
                </a:solidFill>
                <a:latin typeface="Times New Roman"/>
                <a:ea typeface="Times New Roman"/>
              </a:rPr>
              <a:t>tween</a:t>
            </a:r>
            <a:r>
              <a:rPr lang="en-US" altLang="zh-CN" sz="1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85" dirty="0">
                <a:solidFill>
                  <a:srgbClr val="000000"/>
                </a:solidFill>
                <a:latin typeface="Times New Roman"/>
                <a:ea typeface="Times New Roman"/>
              </a:rPr>
              <a:t>variables.</a:t>
            </a:r>
            <a:r>
              <a:rPr lang="en-US" altLang="zh-CN" sz="1400" spc="94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1400" spc="85" dirty="0">
                <a:solidFill>
                  <a:srgbClr val="000000"/>
                </a:solidFill>
                <a:latin typeface="Times New Roman"/>
                <a:ea typeface="Times New Roman"/>
              </a:rPr>
              <a:t>relationship</a:t>
            </a:r>
            <a:r>
              <a:rPr lang="en-US" altLang="zh-CN" sz="1400" spc="89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400" spc="85" dirty="0">
                <a:solidFill>
                  <a:srgbClr val="000000"/>
                </a:solidFill>
                <a:latin typeface="Times New Roman"/>
                <a:ea typeface="Times New Roman"/>
              </a:rPr>
              <a:t>called</a:t>
            </a:r>
            <a:r>
              <a:rPr lang="en-US" altLang="zh-CN" sz="1400" spc="94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400" spc="90" dirty="0">
                <a:solidFill>
                  <a:srgbClr val="000000"/>
                </a:solidFill>
                <a:latin typeface="Times New Roman"/>
                <a:ea typeface="Times New Roman"/>
              </a:rPr>
              <a:t>correl</a:t>
            </a:r>
            <a:r>
              <a:rPr lang="en-US" altLang="zh-CN" sz="1400" spc="80" dirty="0">
                <a:solidFill>
                  <a:srgbClr val="000000"/>
                </a:solidFill>
                <a:latin typeface="Times New Roman"/>
                <a:ea typeface="Times New Roman"/>
              </a:rPr>
              <a:t>ation.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125590" y="1763998"/>
            <a:ext cx="3947824" cy="36223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00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000" spc="129" dirty="0">
                <a:solidFill>
                  <a:srgbClr val="282828"/>
                </a:solidFill>
                <a:latin typeface="Arial"/>
                <a:cs typeface="Arial"/>
              </a:rPr>
              <a:t>   </a:t>
            </a:r>
            <a:r>
              <a:rPr lang="en-US" altLang="zh-CN" sz="2000" dirty="0">
                <a:solidFill>
                  <a:srgbClr val="282828"/>
                </a:solidFill>
                <a:latin typeface="Times New Roman"/>
                <a:ea typeface="Times New Roman"/>
              </a:rPr>
              <a:t>Bar</a:t>
            </a:r>
            <a:r>
              <a:rPr lang="en-US" altLang="zh-CN" sz="2000" spc="1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dirty="0">
                <a:solidFill>
                  <a:srgbClr val="282828"/>
                </a:solidFill>
                <a:latin typeface="Times New Roman"/>
                <a:ea typeface="Times New Roman"/>
              </a:rPr>
              <a:t>Graph</a:t>
            </a:r>
          </a:p>
          <a:p>
            <a:pPr marL="0" indent="457453">
              <a:lnSpc>
                <a:spcPct val="100000"/>
              </a:lnSpc>
              <a:tabLst>
                <a:tab pos="800735" algn="l"/>
              </a:tabLst>
            </a:pPr>
            <a:r>
              <a:rPr lang="en-US" altLang="zh-CN" sz="1550" spc="5" dirty="0">
                <a:solidFill>
                  <a:srgbClr val="282828"/>
                </a:solidFill>
                <a:latin typeface="Arial"/>
                <a:ea typeface="Arial"/>
              </a:rPr>
              <a:t>•	</a:t>
            </a:r>
            <a:r>
              <a:rPr lang="en-US" altLang="zh-CN" sz="1550" spc="60" dirty="0">
                <a:solidFill>
                  <a:srgbClr val="282828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155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550" spc="55" dirty="0">
                <a:solidFill>
                  <a:srgbClr val="282828"/>
                </a:solidFill>
                <a:latin typeface="Times New Roman"/>
                <a:ea typeface="Times New Roman"/>
              </a:rPr>
              <a:t>rate</a:t>
            </a:r>
            <a:r>
              <a:rPr lang="en-US" altLang="zh-CN" sz="155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550" spc="55" dirty="0">
                <a:solidFill>
                  <a:srgbClr val="282828"/>
                </a:solidFill>
                <a:latin typeface="Times New Roman"/>
                <a:ea typeface="Times New Roman"/>
              </a:rPr>
              <a:t>vs.</a:t>
            </a:r>
            <a:r>
              <a:rPr lang="en-US" altLang="zh-CN" sz="155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550" spc="55" dirty="0">
                <a:solidFill>
                  <a:srgbClr val="282828"/>
                </a:solidFill>
                <a:latin typeface="Times New Roman"/>
                <a:ea typeface="Times New Roman"/>
              </a:rPr>
              <a:t>Orbit</a:t>
            </a:r>
          </a:p>
          <a:p>
            <a:pPr>
              <a:lnSpc>
                <a:spcPts val="1760"/>
              </a:lnSpc>
            </a:pPr>
            <a:endParaRPr lang="en-US" dirty="0"/>
          </a:p>
          <a:p>
            <a:pPr marL="51704" hangingPunct="0">
              <a:lnSpc>
                <a:spcPct val="98333"/>
              </a:lnSpc>
            </a:pPr>
            <a:r>
              <a:rPr lang="en-US" altLang="zh-CN" sz="1400" spc="129" dirty="0">
                <a:solidFill>
                  <a:srgbClr val="000000"/>
                </a:solidFill>
                <a:latin typeface="Times New Roman"/>
                <a:ea typeface="Times New Roman"/>
              </a:rPr>
              <a:t>Bar</a:t>
            </a:r>
            <a:r>
              <a:rPr lang="en-US" altLang="zh-CN" sz="1400" spc="120" dirty="0">
                <a:solidFill>
                  <a:srgbClr val="000000"/>
                </a:solidFill>
                <a:latin typeface="Times New Roman"/>
                <a:ea typeface="Times New Roman"/>
              </a:rPr>
              <a:t>graphs</a:t>
            </a:r>
            <a:r>
              <a:rPr lang="en-US" altLang="zh-CN" sz="1400" spc="150" dirty="0">
                <a:solidFill>
                  <a:srgbClr val="000000"/>
                </a:solidFill>
                <a:latin typeface="Times New Roman"/>
                <a:ea typeface="Times New Roman"/>
              </a:rPr>
              <a:t>show</a:t>
            </a:r>
            <a:r>
              <a:rPr lang="en-US" altLang="zh-CN" sz="1400" spc="11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400" spc="104" dirty="0">
                <a:solidFill>
                  <a:srgbClr val="000000"/>
                </a:solidFill>
                <a:latin typeface="Times New Roman"/>
                <a:ea typeface="Times New Roman"/>
              </a:rPr>
              <a:t>relationship</a:t>
            </a:r>
            <a:r>
              <a:rPr lang="en-US" altLang="zh-CN" sz="1400" spc="145" dirty="0">
                <a:solidFill>
                  <a:srgbClr val="000000"/>
                </a:solidFill>
                <a:latin typeface="Times New Roman"/>
                <a:ea typeface="Times New Roman"/>
              </a:rPr>
              <a:t>bet</a:t>
            </a:r>
            <a:r>
              <a:rPr lang="en-US" altLang="zh-CN" sz="1400" spc="135" dirty="0">
                <a:solidFill>
                  <a:srgbClr val="000000"/>
                </a:solidFill>
                <a:latin typeface="Times New Roman"/>
                <a:ea typeface="Times New Roman"/>
              </a:rPr>
              <a:t>ween</a:t>
            </a:r>
            <a:r>
              <a:rPr lang="en-US" altLang="zh-CN" sz="1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104" dirty="0">
                <a:solidFill>
                  <a:srgbClr val="000000"/>
                </a:solidFill>
                <a:latin typeface="Times New Roman"/>
                <a:ea typeface="Times New Roman"/>
              </a:rPr>
              <a:t>numeric</a:t>
            </a:r>
            <a:r>
              <a:rPr lang="en-US" altLang="zh-CN" sz="1400" spc="114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400" spc="89" dirty="0">
                <a:solidFill>
                  <a:srgbClr val="000000"/>
                </a:solidFill>
                <a:latin typeface="Times New Roman"/>
                <a:ea typeface="Times New Roman"/>
              </a:rPr>
              <a:t>categoric</a:t>
            </a:r>
            <a:r>
              <a:rPr lang="en-US" altLang="zh-CN" sz="1400" spc="94" dirty="0">
                <a:solidFill>
                  <a:srgbClr val="000000"/>
                </a:solidFill>
                <a:latin typeface="Times New Roman"/>
                <a:ea typeface="Times New Roman"/>
              </a:rPr>
              <a:t>varia</a:t>
            </a:r>
            <a:r>
              <a:rPr lang="en-US" altLang="zh-CN" sz="1400" spc="89" dirty="0">
                <a:solidFill>
                  <a:srgbClr val="000000"/>
                </a:solidFill>
                <a:latin typeface="Times New Roman"/>
                <a:ea typeface="Times New Roman"/>
              </a:rPr>
              <a:t>bles.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729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2000" spc="3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000" spc="30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2000" spc="40" dirty="0">
                <a:solidFill>
                  <a:srgbClr val="282828"/>
                </a:solidFill>
                <a:latin typeface="Times New Roman"/>
                <a:ea typeface="Times New Roman"/>
              </a:rPr>
              <a:t>Line</a:t>
            </a:r>
            <a:r>
              <a:rPr lang="en-US" altLang="zh-CN" sz="20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44" dirty="0">
                <a:solidFill>
                  <a:srgbClr val="282828"/>
                </a:solidFill>
                <a:latin typeface="Times New Roman"/>
                <a:ea typeface="Times New Roman"/>
              </a:rPr>
              <a:t>Graph</a:t>
            </a:r>
          </a:p>
          <a:p>
            <a:pPr marL="0" indent="457453">
              <a:lnSpc>
                <a:spcPct val="100000"/>
              </a:lnSpc>
            </a:pPr>
            <a:r>
              <a:rPr lang="en-US" altLang="zh-CN" sz="1550" spc="5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550" spc="40" dirty="0">
                <a:solidFill>
                  <a:srgbClr val="282828"/>
                </a:solidFill>
                <a:latin typeface="Arial"/>
                <a:cs typeface="Arial"/>
              </a:rPr>
              <a:t>   </a:t>
            </a:r>
            <a:r>
              <a:rPr lang="en-US" altLang="zh-CN" sz="1550" spc="69" dirty="0">
                <a:solidFill>
                  <a:srgbClr val="282828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155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550" spc="55" dirty="0">
                <a:solidFill>
                  <a:srgbClr val="282828"/>
                </a:solidFill>
                <a:latin typeface="Times New Roman"/>
                <a:ea typeface="Times New Roman"/>
              </a:rPr>
              <a:t>rate</a:t>
            </a:r>
            <a:r>
              <a:rPr lang="en-US" altLang="zh-CN" sz="155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550" spc="60" dirty="0">
                <a:solidFill>
                  <a:srgbClr val="282828"/>
                </a:solidFill>
                <a:latin typeface="Times New Roman"/>
                <a:ea typeface="Times New Roman"/>
              </a:rPr>
              <a:t>vs.</a:t>
            </a:r>
            <a:r>
              <a:rPr lang="en-US" altLang="zh-CN" sz="155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550" spc="75" dirty="0">
                <a:solidFill>
                  <a:srgbClr val="282828"/>
                </a:solidFill>
                <a:latin typeface="Times New Roman"/>
                <a:ea typeface="Times New Roman"/>
              </a:rPr>
              <a:t>Year</a:t>
            </a:r>
          </a:p>
          <a:p>
            <a:pPr>
              <a:lnSpc>
                <a:spcPts val="1155"/>
              </a:lnSpc>
            </a:pPr>
            <a:endParaRPr lang="en-US" dirty="0"/>
          </a:p>
          <a:p>
            <a:pPr marL="51678" hangingPunct="0">
              <a:lnSpc>
                <a:spcPct val="98333"/>
              </a:lnSpc>
            </a:pPr>
            <a:r>
              <a:rPr lang="en-US" altLang="zh-CN" sz="1400" spc="129" dirty="0">
                <a:solidFill>
                  <a:srgbClr val="000000"/>
                </a:solidFill>
                <a:latin typeface="Times New Roman"/>
                <a:ea typeface="Times New Roman"/>
              </a:rPr>
              <a:t>Linegraphs</a:t>
            </a:r>
            <a:r>
              <a:rPr lang="en-US" altLang="zh-CN" sz="1400" spc="150" dirty="0">
                <a:solidFill>
                  <a:srgbClr val="000000"/>
                </a:solidFill>
                <a:latin typeface="Times New Roman"/>
                <a:ea typeface="Times New Roman"/>
              </a:rPr>
              <a:t>show</a:t>
            </a:r>
            <a:r>
              <a:rPr lang="en-US" altLang="zh-CN" sz="1400" spc="125" dirty="0">
                <a:solidFill>
                  <a:srgbClr val="000000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1400" spc="114" dirty="0">
                <a:solidFill>
                  <a:srgbClr val="000000"/>
                </a:solidFill>
                <a:latin typeface="Times New Roman"/>
                <a:ea typeface="Times New Roman"/>
              </a:rPr>
              <a:t>variables</a:t>
            </a:r>
            <a:r>
              <a:rPr lang="en-US" altLang="zh-CN" sz="1400" spc="139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400" spc="104" dirty="0">
                <a:solidFill>
                  <a:srgbClr val="000000"/>
                </a:solidFill>
                <a:latin typeface="Times New Roman"/>
                <a:ea typeface="Times New Roman"/>
              </a:rPr>
              <a:t>their</a:t>
            </a:r>
            <a:r>
              <a:rPr lang="en-US" altLang="zh-CN" sz="1400" spc="120" dirty="0">
                <a:solidFill>
                  <a:srgbClr val="000000"/>
                </a:solidFill>
                <a:latin typeface="Times New Roman"/>
                <a:ea typeface="Times New Roman"/>
              </a:rPr>
              <a:t>tren</a:t>
            </a:r>
            <a:r>
              <a:rPr lang="en-US" altLang="zh-CN" sz="1400" spc="110" dirty="0">
                <a:solidFill>
                  <a:srgbClr val="000000"/>
                </a:solidFill>
                <a:latin typeface="Times New Roman"/>
                <a:ea typeface="Times New Roman"/>
              </a:rPr>
              <a:t>ds.</a:t>
            </a:r>
            <a:r>
              <a:rPr lang="en-US" altLang="zh-CN" sz="1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135" dirty="0">
                <a:solidFill>
                  <a:srgbClr val="000000"/>
                </a:solidFill>
                <a:latin typeface="Times New Roman"/>
                <a:ea typeface="Times New Roman"/>
              </a:rPr>
              <a:t>Linegraphs</a:t>
            </a:r>
            <a:r>
              <a:rPr lang="en-US" altLang="zh-CN" sz="1400" spc="139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400" spc="129" dirty="0">
                <a:solidFill>
                  <a:srgbClr val="000000"/>
                </a:solidFill>
                <a:latin typeface="Times New Roman"/>
                <a:ea typeface="Times New Roman"/>
              </a:rPr>
              <a:t>help</a:t>
            </a:r>
            <a:r>
              <a:rPr lang="en-US" altLang="zh-CN" sz="1400" spc="12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400" spc="160" dirty="0">
                <a:solidFill>
                  <a:srgbClr val="000000"/>
                </a:solidFill>
                <a:latin typeface="Times New Roman"/>
                <a:ea typeface="Times New Roman"/>
              </a:rPr>
              <a:t>show</a:t>
            </a:r>
            <a:r>
              <a:rPr lang="en-US" altLang="zh-CN" sz="1400" spc="125" dirty="0">
                <a:solidFill>
                  <a:srgbClr val="000000"/>
                </a:solidFill>
                <a:latin typeface="Times New Roman"/>
                <a:ea typeface="Times New Roman"/>
              </a:rPr>
              <a:t>global</a:t>
            </a:r>
            <a:r>
              <a:rPr lang="en-US" altLang="zh-CN" sz="1400" spc="139" dirty="0">
                <a:solidFill>
                  <a:srgbClr val="000000"/>
                </a:solidFill>
                <a:latin typeface="Times New Roman"/>
                <a:ea typeface="Times New Roman"/>
              </a:rPr>
              <a:t>beha</a:t>
            </a:r>
            <a:r>
              <a:rPr lang="en-US" altLang="zh-CN" sz="1400" spc="129" dirty="0">
                <a:solidFill>
                  <a:srgbClr val="000000"/>
                </a:solidFill>
                <a:latin typeface="Times New Roman"/>
                <a:ea typeface="Times New Roman"/>
              </a:rPr>
              <a:t>vior</a:t>
            </a:r>
            <a:r>
              <a:rPr lang="en-US" altLang="zh-CN" sz="1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135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400" spc="154" dirty="0">
                <a:solidFill>
                  <a:srgbClr val="000000"/>
                </a:solidFill>
                <a:latin typeface="Times New Roman"/>
                <a:ea typeface="Times New Roman"/>
              </a:rPr>
              <a:t>make</a:t>
            </a:r>
            <a:r>
              <a:rPr lang="en-US" altLang="zh-CN" sz="1400" spc="114" dirty="0">
                <a:solidFill>
                  <a:srgbClr val="000000"/>
                </a:solidFill>
                <a:latin typeface="Times New Roman"/>
                <a:ea typeface="Times New Roman"/>
              </a:rPr>
              <a:t>predictionfor</a:t>
            </a:r>
            <a:r>
              <a:rPr lang="en-US" altLang="zh-CN" sz="1400" spc="129" dirty="0">
                <a:solidFill>
                  <a:srgbClr val="000000"/>
                </a:solidFill>
                <a:latin typeface="Times New Roman"/>
                <a:ea typeface="Times New Roman"/>
              </a:rPr>
              <a:t>unseen</a:t>
            </a:r>
            <a:r>
              <a:rPr lang="en-US" altLang="zh-CN" sz="1400" spc="119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1400" spc="114" dirty="0">
                <a:solidFill>
                  <a:srgbClr val="000000"/>
                </a:solidFill>
                <a:latin typeface="Times New Roman"/>
                <a:ea typeface="Times New Roman"/>
              </a:rPr>
              <a:t>ata.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861060" y="6109878"/>
            <a:ext cx="10640165" cy="27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10268331" algn="l"/>
              </a:tabLst>
            </a:pPr>
            <a:r>
              <a:rPr lang="en-US" altLang="zh-CN" sz="1800" dirty="0">
                <a:solidFill>
                  <a:srgbClr val="0361C0"/>
                </a:solidFill>
                <a:latin typeface="Calibri"/>
                <a:ea typeface="Calibri"/>
                <a:hlinkClick r:id="rId3"/>
              </a:rPr>
              <a:t>Link</a:t>
            </a:r>
            <a:r>
              <a:rPr lang="en-US" altLang="zh-CN" sz="1800" dirty="0">
                <a:solidFill>
                  <a:srgbClr val="0361C0"/>
                </a:solidFill>
                <a:latin typeface="Calibri"/>
                <a:cs typeface="Calibri"/>
                <a:hlinkClick r:id="rId3"/>
              </a:rPr>
              <a:t> </a:t>
            </a:r>
            <a:r>
              <a:rPr lang="en-US" altLang="zh-CN" sz="1800" dirty="0">
                <a:solidFill>
                  <a:srgbClr val="0361C0"/>
                </a:solidFill>
                <a:latin typeface="Calibri"/>
                <a:ea typeface="Calibri"/>
                <a:hlinkClick r:id="rId3"/>
              </a:rPr>
              <a:t>to</a:t>
            </a:r>
            <a:r>
              <a:rPr lang="en-US" altLang="zh-CN" sz="1800" spc="80" dirty="0">
                <a:solidFill>
                  <a:srgbClr val="0361C0"/>
                </a:solidFill>
                <a:latin typeface="Calibri"/>
                <a:cs typeface="Calibri"/>
                <a:hlinkClick r:id="rId3"/>
              </a:rPr>
              <a:t> </a:t>
            </a:r>
            <a:r>
              <a:rPr lang="en-US" altLang="zh-CN" sz="1800" dirty="0">
                <a:solidFill>
                  <a:srgbClr val="0361C0"/>
                </a:solidFill>
                <a:latin typeface="Calibri"/>
                <a:ea typeface="Calibri"/>
                <a:hlinkClick r:id="rId3"/>
              </a:rPr>
              <a:t>code</a:t>
            </a:r>
            <a:r>
              <a:rPr lang="en-US" altLang="zh-CN" sz="1800" dirty="0">
                <a:solidFill>
                  <a:srgbClr val="0361C0"/>
                </a:solidFill>
                <a:latin typeface="Calibri"/>
                <a:ea typeface="Calibri"/>
              </a:rPr>
              <a:t>                                                                                                                                                                              </a:t>
            </a:r>
            <a:r>
              <a:rPr lang="en-US" altLang="zh-CN" sz="1550" spc="164" dirty="0">
                <a:solidFill>
                  <a:srgbClr val="1B7BDA"/>
                </a:solidFill>
                <a:latin typeface="Times New Roman"/>
                <a:ea typeface="Times New Roman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48"/>
          <p:cNvSpPr txBox="1"/>
          <p:nvPr/>
        </p:nvSpPr>
        <p:spPr>
          <a:xfrm>
            <a:off x="823912" y="472738"/>
            <a:ext cx="10684644" cy="54253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38100">
              <a:lnSpc>
                <a:spcPct val="100000"/>
              </a:lnSpc>
            </a:pPr>
            <a:r>
              <a:rPr lang="en-US" altLang="zh-CN" sz="3650" spc="-69" dirty="0">
                <a:solidFill>
                  <a:srgbClr val="0947C9"/>
                </a:solidFill>
                <a:latin typeface="Times New Roman"/>
                <a:ea typeface="Times New Roman"/>
              </a:rPr>
              <a:t>EDA</a:t>
            </a:r>
            <a:r>
              <a:rPr lang="en-US" altLang="zh-CN" sz="3650" spc="-2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-50" dirty="0">
                <a:solidFill>
                  <a:srgbClr val="0947C9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3650" spc="-3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-65" dirty="0">
                <a:solidFill>
                  <a:srgbClr val="0947C9"/>
                </a:solidFill>
                <a:latin typeface="Times New Roman"/>
                <a:ea typeface="Times New Roman"/>
              </a:rPr>
              <a:t>SQL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700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1800" spc="4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34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spc="94" dirty="0">
                <a:solidFill>
                  <a:srgbClr val="282828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performed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9" dirty="0">
                <a:solidFill>
                  <a:srgbClr val="282828"/>
                </a:solidFill>
                <a:latin typeface="Times New Roman"/>
                <a:ea typeface="Times New Roman"/>
              </a:rPr>
              <a:t>SQL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queries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gather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understand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dataset:</a:t>
            </a:r>
          </a:p>
          <a:p>
            <a:pPr>
              <a:lnSpc>
                <a:spcPts val="1355"/>
              </a:lnSpc>
            </a:pPr>
            <a:endParaRPr lang="en-US" dirty="0"/>
          </a:p>
          <a:p>
            <a:pPr marL="0" indent="457517">
              <a:lnSpc>
                <a:spcPct val="100000"/>
              </a:lnSpc>
            </a:pPr>
            <a:r>
              <a:rPr lang="en-US" altLang="zh-CN" sz="1400" spc="3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400" spc="25" dirty="0">
                <a:solidFill>
                  <a:srgbClr val="282828"/>
                </a:solidFill>
                <a:latin typeface="Arial"/>
                <a:cs typeface="Arial"/>
              </a:rPr>
              <a:t>  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Displaying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0" dirty="0">
                <a:solidFill>
                  <a:srgbClr val="282828"/>
                </a:solidFill>
                <a:latin typeface="Times New Roman"/>
                <a:ea typeface="Times New Roman"/>
              </a:rPr>
              <a:t>names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unique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lauunch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sites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space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mission.</a:t>
            </a:r>
          </a:p>
          <a:p>
            <a:pPr>
              <a:lnSpc>
                <a:spcPts val="1394"/>
              </a:lnSpc>
            </a:pPr>
            <a:endParaRPr lang="en-US" dirty="0"/>
          </a:p>
          <a:p>
            <a:pPr marL="0" indent="457517">
              <a:lnSpc>
                <a:spcPct val="100000"/>
              </a:lnSpc>
            </a:pPr>
            <a:r>
              <a:rPr lang="en-US" altLang="zh-CN" sz="1400" spc="25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400" spc="20" dirty="0">
                <a:solidFill>
                  <a:srgbClr val="282828"/>
                </a:solidFill>
                <a:latin typeface="Arial"/>
                <a:cs typeface="Arial"/>
              </a:rPr>
              <a:t>  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Display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60" dirty="0">
                <a:solidFill>
                  <a:srgbClr val="282828"/>
                </a:solidFill>
                <a:latin typeface="Times New Roman"/>
                <a:ea typeface="Times New Roman"/>
              </a:rPr>
              <a:t>5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records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where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sites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begin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string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'CCA'</a:t>
            </a:r>
          </a:p>
          <a:p>
            <a:pPr>
              <a:lnSpc>
                <a:spcPts val="1400"/>
              </a:lnSpc>
            </a:pPr>
            <a:endParaRPr lang="en-US" dirty="0"/>
          </a:p>
          <a:p>
            <a:pPr marL="0" indent="457517">
              <a:lnSpc>
                <a:spcPct val="100000"/>
              </a:lnSpc>
            </a:pPr>
            <a:r>
              <a:rPr lang="en-US" altLang="zh-CN" sz="1400" spc="2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400" spc="15" dirty="0">
                <a:solidFill>
                  <a:srgbClr val="282828"/>
                </a:solidFill>
                <a:latin typeface="Arial"/>
                <a:cs typeface="Arial"/>
              </a:rPr>
              <a:t>   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ea typeface="Times New Roman"/>
              </a:rPr>
              <a:t>Display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400" spc="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ea typeface="Times New Roman"/>
              </a:rPr>
              <a:t>total</a:t>
            </a:r>
            <a:r>
              <a:rPr lang="en-US" altLang="zh-CN" sz="1400" spc="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1400" spc="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mass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ea typeface="Times New Roman"/>
              </a:rPr>
              <a:t>carried</a:t>
            </a:r>
            <a:r>
              <a:rPr lang="en-US" altLang="zh-CN" sz="1400" spc="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1400" spc="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ea typeface="Times New Roman"/>
              </a:rPr>
              <a:t>boosters</a:t>
            </a:r>
            <a:r>
              <a:rPr lang="en-US" altLang="zh-CN" sz="1400" spc="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ea typeface="Times New Roman"/>
              </a:rPr>
              <a:t>launched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1400" spc="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NASA</a:t>
            </a:r>
            <a:r>
              <a:rPr lang="en-US" altLang="zh-CN" sz="1400" spc="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(CRS).</a:t>
            </a:r>
          </a:p>
          <a:p>
            <a:pPr>
              <a:lnSpc>
                <a:spcPts val="1394"/>
              </a:lnSpc>
            </a:pPr>
            <a:endParaRPr lang="en-US" dirty="0"/>
          </a:p>
          <a:p>
            <a:pPr marL="0" indent="457517">
              <a:lnSpc>
                <a:spcPct val="100000"/>
              </a:lnSpc>
            </a:pPr>
            <a:r>
              <a:rPr lang="en-US" altLang="zh-CN" sz="1400" spc="3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400" spc="25" dirty="0">
                <a:solidFill>
                  <a:srgbClr val="282828"/>
                </a:solidFill>
                <a:latin typeface="Arial"/>
                <a:cs typeface="Arial"/>
              </a:rPr>
              <a:t>  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Display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average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5" dirty="0">
                <a:solidFill>
                  <a:srgbClr val="282828"/>
                </a:solidFill>
                <a:latin typeface="Times New Roman"/>
                <a:ea typeface="Times New Roman"/>
              </a:rPr>
              <a:t>mass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carried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0" dirty="0">
                <a:solidFill>
                  <a:srgbClr val="282828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booster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version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64" dirty="0">
                <a:solidFill>
                  <a:srgbClr val="282828"/>
                </a:solidFill>
                <a:latin typeface="Times New Roman"/>
                <a:ea typeface="Times New Roman"/>
              </a:rPr>
              <a:t>F9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v1.1.</a:t>
            </a:r>
          </a:p>
          <a:p>
            <a:pPr>
              <a:lnSpc>
                <a:spcPts val="1400"/>
              </a:lnSpc>
            </a:pPr>
            <a:endParaRPr lang="en-US" dirty="0"/>
          </a:p>
          <a:p>
            <a:pPr marL="0" indent="457517">
              <a:lnSpc>
                <a:spcPct val="100000"/>
              </a:lnSpc>
            </a:pPr>
            <a:r>
              <a:rPr lang="en-US" altLang="zh-CN" sz="1400" spc="3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400" spc="30" dirty="0">
                <a:solidFill>
                  <a:srgbClr val="282828"/>
                </a:solidFill>
                <a:latin typeface="Arial"/>
                <a:cs typeface="Arial"/>
              </a:rPr>
              <a:t>  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List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date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5" dirty="0">
                <a:solidFill>
                  <a:srgbClr val="282828"/>
                </a:solidFill>
                <a:latin typeface="Times New Roman"/>
                <a:ea typeface="Times New Roman"/>
              </a:rPr>
              <a:t>when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first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successful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landing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5" dirty="0">
                <a:solidFill>
                  <a:srgbClr val="282828"/>
                </a:solidFill>
                <a:latin typeface="Times New Roman"/>
                <a:ea typeface="Times New Roman"/>
              </a:rPr>
              <a:t>outcome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ground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5" dirty="0">
                <a:solidFill>
                  <a:srgbClr val="282828"/>
                </a:solidFill>
                <a:latin typeface="Times New Roman"/>
                <a:ea typeface="Times New Roman"/>
              </a:rPr>
              <a:t>pad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5" dirty="0">
                <a:solidFill>
                  <a:srgbClr val="282828"/>
                </a:solidFill>
                <a:latin typeface="Times New Roman"/>
                <a:ea typeface="Times New Roman"/>
              </a:rPr>
              <a:t>was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achieved.</a:t>
            </a:r>
          </a:p>
          <a:p>
            <a:pPr>
              <a:lnSpc>
                <a:spcPts val="1400"/>
              </a:lnSpc>
            </a:pPr>
            <a:endParaRPr lang="en-US" dirty="0"/>
          </a:p>
          <a:p>
            <a:pPr marL="0" indent="457517">
              <a:lnSpc>
                <a:spcPct val="100000"/>
              </a:lnSpc>
            </a:pPr>
            <a:r>
              <a:rPr lang="en-US" altLang="zh-CN" sz="1400" spc="4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400" spc="34" dirty="0">
                <a:solidFill>
                  <a:srgbClr val="282828"/>
                </a:solidFill>
                <a:latin typeface="Arial"/>
                <a:cs typeface="Arial"/>
              </a:rPr>
              <a:t>   </a:t>
            </a:r>
            <a:r>
              <a:rPr lang="en-US" altLang="zh-CN" sz="1400" spc="50" dirty="0">
                <a:solidFill>
                  <a:srgbClr val="282828"/>
                </a:solidFill>
                <a:latin typeface="Times New Roman"/>
                <a:ea typeface="Times New Roman"/>
              </a:rPr>
              <a:t>List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64" dirty="0">
                <a:solidFill>
                  <a:srgbClr val="282828"/>
                </a:solidFill>
                <a:latin typeface="Times New Roman"/>
                <a:ea typeface="Times New Roman"/>
              </a:rPr>
              <a:t>names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60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5" dirty="0">
                <a:solidFill>
                  <a:srgbClr val="282828"/>
                </a:solidFill>
                <a:latin typeface="Times New Roman"/>
                <a:ea typeface="Times New Roman"/>
              </a:rPr>
              <a:t>boosters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60" dirty="0">
                <a:solidFill>
                  <a:srgbClr val="282828"/>
                </a:solidFill>
                <a:latin typeface="Times New Roman"/>
                <a:ea typeface="Times New Roman"/>
              </a:rPr>
              <a:t>which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64" dirty="0">
                <a:solidFill>
                  <a:srgbClr val="282828"/>
                </a:solidFill>
                <a:latin typeface="Times New Roman"/>
                <a:ea typeface="Times New Roman"/>
              </a:rPr>
              <a:t>have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5" dirty="0">
                <a:solidFill>
                  <a:srgbClr val="282828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5" dirty="0">
                <a:solidFill>
                  <a:srgbClr val="282828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5" dirty="0">
                <a:solidFill>
                  <a:srgbClr val="282828"/>
                </a:solidFill>
                <a:latin typeface="Times New Roman"/>
                <a:ea typeface="Times New Roman"/>
              </a:rPr>
              <a:t>drone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60" dirty="0">
                <a:solidFill>
                  <a:srgbClr val="282828"/>
                </a:solidFill>
                <a:latin typeface="Times New Roman"/>
                <a:ea typeface="Times New Roman"/>
              </a:rPr>
              <a:t>ship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60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60" dirty="0">
                <a:solidFill>
                  <a:srgbClr val="282828"/>
                </a:solidFill>
                <a:latin typeface="Times New Roman"/>
                <a:ea typeface="Times New Roman"/>
              </a:rPr>
              <a:t>have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60" dirty="0">
                <a:solidFill>
                  <a:srgbClr val="282828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64" dirty="0">
                <a:solidFill>
                  <a:srgbClr val="282828"/>
                </a:solidFill>
                <a:latin typeface="Times New Roman"/>
                <a:ea typeface="Times New Roman"/>
              </a:rPr>
              <a:t>mass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0" dirty="0">
                <a:solidFill>
                  <a:srgbClr val="282828"/>
                </a:solidFill>
                <a:latin typeface="Times New Roman"/>
                <a:ea typeface="Times New Roman"/>
              </a:rPr>
              <a:t>greater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5" dirty="0">
                <a:solidFill>
                  <a:srgbClr val="282828"/>
                </a:solidFill>
                <a:latin typeface="Times New Roman"/>
                <a:ea typeface="Times New Roman"/>
              </a:rPr>
              <a:t>than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64" dirty="0">
                <a:solidFill>
                  <a:srgbClr val="282828"/>
                </a:solidFill>
                <a:latin typeface="Times New Roman"/>
                <a:ea typeface="Times New Roman"/>
              </a:rPr>
              <a:t>4000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60" dirty="0">
                <a:solidFill>
                  <a:srgbClr val="282828"/>
                </a:solidFill>
                <a:latin typeface="Times New Roman"/>
                <a:ea typeface="Times New Roman"/>
              </a:rPr>
              <a:t>but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less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5" dirty="0">
                <a:solidFill>
                  <a:srgbClr val="282828"/>
                </a:solidFill>
                <a:latin typeface="Times New Roman"/>
                <a:ea typeface="Times New Roman"/>
              </a:rPr>
              <a:t>than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60" dirty="0">
                <a:solidFill>
                  <a:srgbClr val="282828"/>
                </a:solidFill>
                <a:latin typeface="Times New Roman"/>
                <a:ea typeface="Times New Roman"/>
              </a:rPr>
              <a:t>6000.</a:t>
            </a:r>
          </a:p>
          <a:p>
            <a:pPr>
              <a:lnSpc>
                <a:spcPts val="1394"/>
              </a:lnSpc>
            </a:pPr>
            <a:endParaRPr lang="en-US" dirty="0"/>
          </a:p>
          <a:p>
            <a:pPr marL="0" indent="457517">
              <a:lnSpc>
                <a:spcPct val="100000"/>
              </a:lnSpc>
            </a:pPr>
            <a:r>
              <a:rPr lang="en-US" altLang="zh-CN" sz="1400" spc="25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400" spc="20" dirty="0">
                <a:solidFill>
                  <a:srgbClr val="282828"/>
                </a:solidFill>
                <a:latin typeface="Arial"/>
                <a:cs typeface="Arial"/>
              </a:rPr>
              <a:t>  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List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total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number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successful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5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failure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mission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outcomes.</a:t>
            </a:r>
          </a:p>
          <a:p>
            <a:pPr>
              <a:lnSpc>
                <a:spcPts val="1394"/>
              </a:lnSpc>
            </a:pPr>
            <a:endParaRPr lang="en-US" dirty="0"/>
          </a:p>
          <a:p>
            <a:pPr marL="0" indent="457517">
              <a:lnSpc>
                <a:spcPct val="100000"/>
              </a:lnSpc>
            </a:pPr>
            <a:r>
              <a:rPr lang="en-US" altLang="zh-CN" sz="1400" spc="3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400" spc="25" dirty="0">
                <a:solidFill>
                  <a:srgbClr val="282828"/>
                </a:solidFill>
                <a:latin typeface="Arial"/>
                <a:cs typeface="Arial"/>
              </a:rPr>
              <a:t>  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List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names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booster_versions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0" dirty="0">
                <a:solidFill>
                  <a:srgbClr val="282828"/>
                </a:solidFill>
                <a:latin typeface="Times New Roman"/>
                <a:ea typeface="Times New Roman"/>
              </a:rPr>
              <a:t>which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have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carried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0" dirty="0">
                <a:solidFill>
                  <a:srgbClr val="282828"/>
                </a:solidFill>
                <a:latin typeface="Times New Roman"/>
                <a:ea typeface="Times New Roman"/>
              </a:rPr>
              <a:t>maximum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mass.</a:t>
            </a:r>
          </a:p>
          <a:p>
            <a:pPr>
              <a:lnSpc>
                <a:spcPts val="1475"/>
              </a:lnSpc>
            </a:pPr>
            <a:endParaRPr lang="en-US" dirty="0"/>
          </a:p>
          <a:p>
            <a:pPr marL="0" indent="457517">
              <a:lnSpc>
                <a:spcPct val="100000"/>
              </a:lnSpc>
            </a:pPr>
            <a:r>
              <a:rPr lang="en-US" altLang="zh-CN" sz="1400" spc="3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400" spc="20" dirty="0">
                <a:solidFill>
                  <a:srgbClr val="282828"/>
                </a:solidFill>
                <a:latin typeface="Arial"/>
                <a:cs typeface="Arial"/>
              </a:rPr>
              <a:t>  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List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records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which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will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display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month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names,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faiilure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landing_ouutcomes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5" dirty="0">
                <a:solidFill>
                  <a:srgbClr val="282828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drone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ship,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booster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versions,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launch_site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</a:p>
          <a:p>
            <a:pPr marL="0" indent="686498">
              <a:lnSpc>
                <a:spcPct val="100000"/>
              </a:lnSpc>
            </a:pPr>
            <a:r>
              <a:rPr lang="en-US" altLang="zh-CN" sz="1400" spc="55" dirty="0">
                <a:solidFill>
                  <a:srgbClr val="282828"/>
                </a:solidFill>
                <a:latin typeface="Times New Roman"/>
                <a:ea typeface="Times New Roman"/>
              </a:rPr>
              <a:t>months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5" dirty="0">
                <a:solidFill>
                  <a:srgbClr val="282828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0" dirty="0">
                <a:solidFill>
                  <a:srgbClr val="282828"/>
                </a:solidFill>
                <a:latin typeface="Times New Roman"/>
                <a:ea typeface="Times New Roman"/>
              </a:rPr>
              <a:t>year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5" dirty="0">
                <a:solidFill>
                  <a:srgbClr val="282828"/>
                </a:solidFill>
                <a:latin typeface="Times New Roman"/>
                <a:ea typeface="Times New Roman"/>
              </a:rPr>
              <a:t>2015.</a:t>
            </a:r>
          </a:p>
          <a:p>
            <a:pPr>
              <a:lnSpc>
                <a:spcPts val="1369"/>
              </a:lnSpc>
            </a:pPr>
            <a:endParaRPr lang="en-US" dirty="0"/>
          </a:p>
          <a:p>
            <a:pPr marL="0" indent="457517">
              <a:lnSpc>
                <a:spcPct val="100000"/>
              </a:lnSpc>
            </a:pPr>
            <a:r>
              <a:rPr lang="en-US" altLang="zh-CN" sz="1400" spc="4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400" spc="40" dirty="0">
                <a:solidFill>
                  <a:srgbClr val="282828"/>
                </a:solidFill>
                <a:latin typeface="Arial"/>
                <a:cs typeface="Arial"/>
              </a:rPr>
              <a:t>   </a:t>
            </a:r>
            <a:r>
              <a:rPr lang="en-US" altLang="zh-CN" sz="1400" spc="75" dirty="0">
                <a:solidFill>
                  <a:srgbClr val="282828"/>
                </a:solidFill>
                <a:latin typeface="Times New Roman"/>
                <a:ea typeface="Times New Roman"/>
              </a:rPr>
              <a:t>Rank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5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64" dirty="0">
                <a:solidFill>
                  <a:srgbClr val="282828"/>
                </a:solidFill>
                <a:latin typeface="Times New Roman"/>
                <a:ea typeface="Times New Roman"/>
              </a:rPr>
              <a:t>count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5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5" dirty="0">
                <a:solidFill>
                  <a:srgbClr val="282828"/>
                </a:solidFill>
                <a:latin typeface="Times New Roman"/>
                <a:ea typeface="Times New Roman"/>
              </a:rPr>
              <a:t>successful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64" dirty="0">
                <a:solidFill>
                  <a:srgbClr val="282828"/>
                </a:solidFill>
                <a:latin typeface="Times New Roman"/>
                <a:ea typeface="Times New Roman"/>
              </a:rPr>
              <a:t>landiing_outcomes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64" dirty="0">
                <a:solidFill>
                  <a:srgbClr val="282828"/>
                </a:solidFill>
                <a:latin typeface="Times New Roman"/>
                <a:ea typeface="Times New Roman"/>
              </a:rPr>
              <a:t>between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64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5" dirty="0">
                <a:solidFill>
                  <a:srgbClr val="282828"/>
                </a:solidFill>
                <a:latin typeface="Times New Roman"/>
                <a:ea typeface="Times New Roman"/>
              </a:rPr>
              <a:t>date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80" dirty="0">
                <a:solidFill>
                  <a:srgbClr val="282828"/>
                </a:solidFill>
                <a:latin typeface="Times New Roman"/>
                <a:ea typeface="Times New Roman"/>
              </a:rPr>
              <a:t>04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1400" spc="69" dirty="0">
                <a:solidFill>
                  <a:srgbClr val="282828"/>
                </a:solidFill>
                <a:latin typeface="Times New Roman"/>
                <a:ea typeface="Times New Roman"/>
              </a:rPr>
              <a:t>06</a:t>
            </a:r>
            <a:r>
              <a:rPr lang="en-US" altLang="zh-CN" sz="1400" spc="50" dirty="0">
                <a:solidFill>
                  <a:srgbClr val="282828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1400" spc="69" dirty="0">
                <a:solidFill>
                  <a:srgbClr val="282828"/>
                </a:solidFill>
                <a:latin typeface="Times New Roman"/>
                <a:ea typeface="Times New Roman"/>
              </a:rPr>
              <a:t>2010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64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75" dirty="0">
                <a:solidFill>
                  <a:srgbClr val="282828"/>
                </a:solidFill>
                <a:latin typeface="Times New Roman"/>
                <a:ea typeface="Times New Roman"/>
              </a:rPr>
              <a:t>20</a:t>
            </a:r>
            <a:r>
              <a:rPr lang="en-US" altLang="zh-CN" sz="1400" spc="50" dirty="0">
                <a:solidFill>
                  <a:srgbClr val="282828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1400" spc="69" dirty="0">
                <a:solidFill>
                  <a:srgbClr val="282828"/>
                </a:solidFill>
                <a:latin typeface="Times New Roman"/>
                <a:ea typeface="Times New Roman"/>
              </a:rPr>
              <a:t>03</a:t>
            </a:r>
            <a:r>
              <a:rPr lang="en-US" altLang="zh-CN" sz="1400" spc="50" dirty="0">
                <a:solidFill>
                  <a:srgbClr val="282828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1400" spc="69" dirty="0">
                <a:solidFill>
                  <a:srgbClr val="282828"/>
                </a:solidFill>
                <a:latin typeface="Times New Roman"/>
                <a:ea typeface="Times New Roman"/>
              </a:rPr>
              <a:t>2017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5" dirty="0">
                <a:solidFill>
                  <a:srgbClr val="282828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60" dirty="0">
                <a:solidFill>
                  <a:srgbClr val="282828"/>
                </a:solidFill>
                <a:latin typeface="Times New Roman"/>
                <a:ea typeface="Times New Roman"/>
              </a:rPr>
              <a:t>descending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60" dirty="0">
                <a:solidFill>
                  <a:srgbClr val="282828"/>
                </a:solidFill>
                <a:latin typeface="Times New Roman"/>
                <a:ea typeface="Times New Roman"/>
              </a:rPr>
              <a:t>order.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832831" y="5999179"/>
            <a:ext cx="10675725" cy="2853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8333"/>
              </a:lnSpc>
              <a:tabLst>
                <a:tab pos="10303891" algn="l"/>
              </a:tabLst>
            </a:pPr>
            <a:r>
              <a:rPr lang="en-US" altLang="zh-CN" sz="1800" dirty="0">
                <a:solidFill>
                  <a:srgbClr val="0361C0"/>
                </a:solidFill>
                <a:latin typeface="Calibri"/>
                <a:ea typeface="Calibri"/>
                <a:hlinkClick r:id="rId3"/>
              </a:rPr>
              <a:t>Link</a:t>
            </a:r>
            <a:r>
              <a:rPr lang="en-US" altLang="zh-CN" sz="1800" dirty="0">
                <a:solidFill>
                  <a:srgbClr val="0361C0"/>
                </a:solidFill>
                <a:latin typeface="Calibri"/>
                <a:cs typeface="Calibri"/>
                <a:hlinkClick r:id="rId3"/>
              </a:rPr>
              <a:t> </a:t>
            </a:r>
            <a:r>
              <a:rPr lang="en-US" altLang="zh-CN" sz="1800" dirty="0">
                <a:solidFill>
                  <a:srgbClr val="0361C0"/>
                </a:solidFill>
                <a:latin typeface="Calibri"/>
                <a:ea typeface="Calibri"/>
                <a:hlinkClick r:id="rId3"/>
              </a:rPr>
              <a:t>to</a:t>
            </a:r>
            <a:r>
              <a:rPr lang="en-US" altLang="zh-CN" sz="1800" spc="60" dirty="0">
                <a:solidFill>
                  <a:srgbClr val="0361C0"/>
                </a:solidFill>
                <a:latin typeface="Calibri"/>
                <a:cs typeface="Calibri"/>
                <a:hlinkClick r:id="rId3"/>
              </a:rPr>
              <a:t> </a:t>
            </a:r>
            <a:r>
              <a:rPr lang="en-US" altLang="zh-CN" sz="1800" dirty="0">
                <a:solidFill>
                  <a:srgbClr val="0361C0"/>
                </a:solidFill>
                <a:latin typeface="Calibri"/>
                <a:ea typeface="Calibri"/>
                <a:hlinkClick r:id="rId3"/>
              </a:rPr>
              <a:t>code</a:t>
            </a:r>
            <a:r>
              <a:rPr lang="en-US" altLang="zh-CN" dirty="0">
                <a:solidFill>
                  <a:srgbClr val="0361C0"/>
                </a:solidFill>
                <a:latin typeface="Calibri"/>
                <a:ea typeface="Calibri"/>
              </a:rPr>
              <a:t>	</a:t>
            </a:r>
            <a:r>
              <a:rPr lang="en-US" altLang="zh-CN" sz="1550" spc="164" dirty="0">
                <a:solidFill>
                  <a:srgbClr val="1B7BDA"/>
                </a:solidFill>
                <a:latin typeface="Times New Roman"/>
                <a:ea typeface="Times New Roman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51"/>
          <p:cNvSpPr txBox="1"/>
          <p:nvPr/>
        </p:nvSpPr>
        <p:spPr>
          <a:xfrm>
            <a:off x="862012" y="472738"/>
            <a:ext cx="10442880" cy="52723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50" spc="64" dirty="0">
                <a:solidFill>
                  <a:srgbClr val="0947C9"/>
                </a:solidFill>
                <a:latin typeface="Times New Roman"/>
                <a:ea typeface="Times New Roman"/>
              </a:rPr>
              <a:t>Build</a:t>
            </a:r>
            <a:r>
              <a:rPr lang="en-US" altLang="zh-CN" sz="3650" spc="4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69" dirty="0">
                <a:solidFill>
                  <a:srgbClr val="0947C9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3650" spc="4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55" dirty="0">
                <a:solidFill>
                  <a:srgbClr val="0947C9"/>
                </a:solidFill>
                <a:latin typeface="Times New Roman"/>
                <a:ea typeface="Times New Roman"/>
              </a:rPr>
              <a:t>Interactive</a:t>
            </a:r>
            <a:r>
              <a:rPr lang="en-US" altLang="zh-CN" sz="3650" spc="4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100" dirty="0">
                <a:solidFill>
                  <a:srgbClr val="0947C9"/>
                </a:solidFill>
                <a:latin typeface="Times New Roman"/>
                <a:ea typeface="Times New Roman"/>
              </a:rPr>
              <a:t>Map</a:t>
            </a:r>
            <a:r>
              <a:rPr lang="en-US" altLang="zh-CN" sz="3650" spc="4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64" dirty="0">
                <a:solidFill>
                  <a:srgbClr val="0947C9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3650" spc="4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69" dirty="0">
                <a:solidFill>
                  <a:srgbClr val="0947C9"/>
                </a:solidFill>
                <a:latin typeface="Times New Roman"/>
                <a:ea typeface="Times New Roman"/>
              </a:rPr>
              <a:t>Folium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94"/>
              </a:lnSpc>
            </a:pPr>
            <a:endParaRPr lang="en-US" dirty="0"/>
          </a:p>
          <a:p>
            <a:pPr marL="0" indent="68262">
              <a:lnSpc>
                <a:spcPct val="100000"/>
              </a:lnSpc>
            </a:pPr>
            <a:r>
              <a:rPr lang="en-US" altLang="zh-CN" sz="1800" spc="3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25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Folium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map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ea typeface="Times New Roman"/>
              </a:rPr>
              <a:t>object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map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centered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NASA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Johnson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Space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Center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Houson,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Texas</a:t>
            </a:r>
          </a:p>
          <a:p>
            <a:pPr>
              <a:lnSpc>
                <a:spcPts val="1355"/>
              </a:lnSpc>
            </a:pPr>
            <a:endParaRPr lang="en-US" dirty="0"/>
          </a:p>
          <a:p>
            <a:pPr marL="0" indent="525716">
              <a:lnSpc>
                <a:spcPct val="100000"/>
              </a:lnSpc>
            </a:pPr>
            <a:r>
              <a:rPr lang="en-US" altLang="zh-CN" sz="1400" spc="2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400" spc="20" dirty="0">
                <a:solidFill>
                  <a:srgbClr val="282828"/>
                </a:solidFill>
                <a:latin typeface="Arial"/>
                <a:cs typeface="Arial"/>
              </a:rPr>
              <a:t>  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Red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ea typeface="Times New Roman"/>
              </a:rPr>
              <a:t>circle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NASA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Johnson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Space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ea typeface="Times New Roman"/>
              </a:rPr>
              <a:t>Center's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ea typeface="Times New Roman"/>
              </a:rPr>
              <a:t>coordinate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ea typeface="Times New Roman"/>
              </a:rPr>
              <a:t>label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showing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ea typeface="Times New Roman"/>
              </a:rPr>
              <a:t>its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name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ea typeface="Times New Roman"/>
              </a:rPr>
              <a:t>(folium.Circle,folium.map.Marker).</a:t>
            </a:r>
          </a:p>
          <a:p>
            <a:pPr>
              <a:lnSpc>
                <a:spcPts val="1394"/>
              </a:lnSpc>
            </a:pPr>
            <a:endParaRPr lang="en-US" dirty="0"/>
          </a:p>
          <a:p>
            <a:pPr marL="0" indent="525716">
              <a:lnSpc>
                <a:spcPct val="100000"/>
              </a:lnSpc>
            </a:pPr>
            <a:r>
              <a:rPr lang="en-US" altLang="zh-CN" sz="1400" spc="25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400" spc="25" dirty="0">
                <a:solidFill>
                  <a:srgbClr val="282828"/>
                </a:solidFill>
                <a:latin typeface="Arial"/>
                <a:cs typeface="Arial"/>
              </a:rPr>
              <a:t>  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Red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circles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each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site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coordinates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label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showing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site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name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(folium.Circle,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folium.map.Marker,</a:t>
            </a:r>
          </a:p>
          <a:p>
            <a:pPr marL="0" indent="739827">
              <a:lnSpc>
                <a:spcPct val="100000"/>
              </a:lnSpc>
            </a:pPr>
            <a:r>
              <a:rPr lang="en-US" altLang="zh-CN" sz="1400" spc="25" dirty="0">
                <a:solidFill>
                  <a:srgbClr val="282828"/>
                </a:solidFill>
                <a:latin typeface="Times New Roman"/>
                <a:ea typeface="Times New Roman"/>
              </a:rPr>
              <a:t>folium.features.DivI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ea typeface="Times New Roman"/>
              </a:rPr>
              <a:t>con).</a:t>
            </a:r>
          </a:p>
          <a:p>
            <a:pPr>
              <a:lnSpc>
                <a:spcPts val="1444"/>
              </a:lnSpc>
            </a:pPr>
            <a:endParaRPr lang="en-US" dirty="0"/>
          </a:p>
          <a:p>
            <a:pPr marL="0" indent="525716">
              <a:lnSpc>
                <a:spcPct val="100000"/>
              </a:lnSpc>
            </a:pPr>
            <a:r>
              <a:rPr lang="en-US" altLang="zh-CN" sz="1400" spc="3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400" spc="25" dirty="0">
                <a:solidFill>
                  <a:srgbClr val="282828"/>
                </a:solidFill>
                <a:latin typeface="Arial"/>
                <a:cs typeface="Arial"/>
              </a:rPr>
              <a:t>  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grouping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5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points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0" dirty="0">
                <a:solidFill>
                  <a:srgbClr val="282828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cluster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display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multiple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0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different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information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0" dirty="0">
                <a:solidFill>
                  <a:srgbClr val="282828"/>
                </a:solidFill>
                <a:latin typeface="Times New Roman"/>
                <a:ea typeface="Times New Roman"/>
              </a:rPr>
              <a:t>same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coordinates</a:t>
            </a:r>
          </a:p>
          <a:p>
            <a:pPr marL="0" indent="739827">
              <a:lnSpc>
                <a:spcPct val="100000"/>
              </a:lnSpc>
            </a:pPr>
            <a:r>
              <a:rPr lang="en-US" altLang="zh-CN" sz="1400" spc="25" dirty="0">
                <a:solidFill>
                  <a:srgbClr val="282828"/>
                </a:solidFill>
                <a:latin typeface="Times New Roman"/>
                <a:ea typeface="Times New Roman"/>
              </a:rPr>
              <a:t>(folium.plugins.MarkerCluster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ea typeface="Times New Roman"/>
              </a:rPr>
              <a:t>).</a:t>
            </a:r>
          </a:p>
          <a:p>
            <a:pPr>
              <a:lnSpc>
                <a:spcPts val="1369"/>
              </a:lnSpc>
            </a:pPr>
            <a:endParaRPr lang="en-US" dirty="0"/>
          </a:p>
          <a:p>
            <a:pPr marL="0" indent="525716">
              <a:lnSpc>
                <a:spcPct val="100000"/>
              </a:lnSpc>
            </a:pPr>
            <a:r>
              <a:rPr lang="en-US" altLang="zh-CN" sz="1400" spc="25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400" spc="20" dirty="0">
                <a:solidFill>
                  <a:srgbClr val="282828"/>
                </a:solidFill>
                <a:latin typeface="Arial"/>
                <a:cs typeface="Arial"/>
              </a:rPr>
              <a:t>  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Markers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show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successful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0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unsuccessful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landings.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00AE4F"/>
                </a:solidFill>
                <a:latin typeface="Times New Roman"/>
                <a:ea typeface="Times New Roman"/>
              </a:rPr>
              <a:t>Green</a:t>
            </a:r>
            <a:r>
              <a:rPr lang="en-US" altLang="zh-CN" sz="1400" spc="20" dirty="0">
                <a:solidFill>
                  <a:srgbClr val="00AE4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successful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landing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FE0000"/>
                </a:solidFill>
                <a:latin typeface="Times New Roman"/>
                <a:ea typeface="Times New Roman"/>
              </a:rPr>
              <a:t>Red</a:t>
            </a:r>
            <a:r>
              <a:rPr lang="en-US" altLang="zh-CN" sz="1400" spc="20" dirty="0">
                <a:solidFill>
                  <a:srgbClr val="FE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unsuccessful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landing.</a:t>
            </a:r>
          </a:p>
          <a:p>
            <a:pPr marL="0" indent="739853">
              <a:lnSpc>
                <a:spcPct val="100000"/>
              </a:lnSpc>
            </a:pPr>
            <a:r>
              <a:rPr lang="en-US" altLang="zh-CN" sz="1400" spc="20" dirty="0">
                <a:solidFill>
                  <a:srgbClr val="282828"/>
                </a:solidFill>
                <a:latin typeface="Times New Roman"/>
                <a:ea typeface="Times New Roman"/>
              </a:rPr>
              <a:t>(folium.map.Marker,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fol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ea typeface="Times New Roman"/>
              </a:rPr>
              <a:t>ium.Icon).</a:t>
            </a:r>
          </a:p>
          <a:p>
            <a:pPr>
              <a:lnSpc>
                <a:spcPts val="1330"/>
              </a:lnSpc>
            </a:pPr>
            <a:endParaRPr lang="en-US" dirty="0"/>
          </a:p>
          <a:p>
            <a:pPr marL="739827" indent="-214110" hangingPunct="0">
              <a:lnSpc>
                <a:spcPct val="103750"/>
              </a:lnSpc>
            </a:pPr>
            <a:r>
              <a:rPr lang="en-US" altLang="zh-CN" sz="1400" spc="25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400" spc="20" dirty="0">
                <a:solidFill>
                  <a:srgbClr val="282828"/>
                </a:solidFill>
                <a:latin typeface="Arial"/>
                <a:cs typeface="Arial"/>
              </a:rPr>
              <a:t>  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Markers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show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distance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between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ea typeface="Times New Roman"/>
              </a:rPr>
              <a:t>site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key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locations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(railway,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highway,</a:t>
            </a:r>
            <a:r>
              <a:rPr lang="en-US" altLang="zh-CN" sz="1400" spc="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coastway,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city)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plot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ea typeface="Times New Roman"/>
              </a:rPr>
              <a:t>line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between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them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ea typeface="Times New Roman"/>
              </a:rPr>
              <a:t>.</a:t>
            </a:r>
            <a:r>
              <a:rPr lang="en-US" altLang="zh-CN" sz="14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10" dirty="0">
                <a:solidFill>
                  <a:srgbClr val="282828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1400" spc="15" dirty="0">
                <a:solidFill>
                  <a:srgbClr val="282828"/>
                </a:solidFill>
                <a:latin typeface="Times New Roman"/>
                <a:ea typeface="Times New Roman"/>
              </a:rPr>
              <a:t>folium.map.Marker,folium.PolyLine,folium.features.DivIcon</a:t>
            </a:r>
            <a:r>
              <a:rPr lang="en-US" altLang="zh-CN" sz="1400" i="1" spc="30" dirty="0">
                <a:solidFill>
                  <a:srgbClr val="282828"/>
                </a:solidFill>
                <a:latin typeface="Calibri"/>
                <a:ea typeface="Calibri"/>
              </a:rPr>
              <a:t>)</a:t>
            </a:r>
          </a:p>
          <a:p>
            <a:pPr>
              <a:lnSpc>
                <a:spcPts val="1364"/>
              </a:lnSpc>
            </a:pPr>
            <a:endParaRPr lang="en-US" dirty="0"/>
          </a:p>
          <a:p>
            <a:pPr marL="0" indent="68262">
              <a:lnSpc>
                <a:spcPct val="100000"/>
              </a:lnSpc>
            </a:pPr>
            <a:r>
              <a:rPr lang="en-US" altLang="zh-CN" sz="1800" spc="55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40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These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objects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created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order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understand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better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problem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data.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0" dirty="0">
                <a:solidFill>
                  <a:srgbClr val="282828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282828"/>
                </a:solidFill>
                <a:latin typeface="Times New Roman"/>
                <a:ea typeface="Times New Roman"/>
              </a:rPr>
              <a:t>show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easily</a:t>
            </a:r>
          </a:p>
          <a:p>
            <a:pPr marL="0" indent="297180">
              <a:lnSpc>
                <a:spcPct val="100000"/>
              </a:lnSpc>
            </a:pP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all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sites,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their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surroundings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number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successful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unsuccessful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landings.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951594" y="5888925"/>
            <a:ext cx="10570950" cy="3289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29166"/>
              </a:lnSpc>
              <a:tabLst>
                <a:tab pos="10199116" algn="l"/>
              </a:tabLst>
            </a:pPr>
            <a:r>
              <a:rPr lang="en-US" altLang="zh-CN" dirty="0">
                <a:solidFill>
                  <a:srgbClr val="0361C0"/>
                </a:solidFill>
                <a:latin typeface="Calibri"/>
                <a:ea typeface="Calibri"/>
                <a:hlinkClick r:id="rId3"/>
              </a:rPr>
              <a:t>Link</a:t>
            </a:r>
            <a:r>
              <a:rPr lang="en-US" altLang="zh-CN" dirty="0">
                <a:solidFill>
                  <a:srgbClr val="0361C0"/>
                </a:solidFill>
                <a:latin typeface="Calibri"/>
                <a:cs typeface="Calibri"/>
                <a:hlinkClick r:id="rId3"/>
              </a:rPr>
              <a:t> </a:t>
            </a:r>
            <a:r>
              <a:rPr lang="en-US" altLang="zh-CN" dirty="0">
                <a:solidFill>
                  <a:srgbClr val="0361C0"/>
                </a:solidFill>
                <a:latin typeface="Calibri"/>
                <a:ea typeface="Calibri"/>
                <a:hlinkClick r:id="rId3"/>
              </a:rPr>
              <a:t>to</a:t>
            </a:r>
            <a:r>
              <a:rPr lang="en-US" altLang="zh-CN" spc="69" dirty="0">
                <a:solidFill>
                  <a:srgbClr val="0361C0"/>
                </a:solidFill>
                <a:latin typeface="Calibri"/>
                <a:cs typeface="Calibri"/>
                <a:hlinkClick r:id="rId3"/>
              </a:rPr>
              <a:t> </a:t>
            </a:r>
            <a:r>
              <a:rPr lang="en-US" altLang="zh-CN" dirty="0">
                <a:solidFill>
                  <a:srgbClr val="0361C0"/>
                </a:solidFill>
                <a:latin typeface="Calibri"/>
                <a:ea typeface="Calibri"/>
                <a:hlinkClick r:id="rId3"/>
              </a:rPr>
              <a:t>code</a:t>
            </a:r>
            <a:r>
              <a:rPr lang="en-US" altLang="zh-CN" sz="1800" dirty="0">
                <a:solidFill>
                  <a:srgbClr val="0361C0"/>
                </a:solidFill>
                <a:latin typeface="Calibri"/>
                <a:ea typeface="Calibri"/>
                <a:hlinkClick r:id="" action="ppaction://noaction"/>
              </a:rPr>
              <a:t>	</a:t>
            </a:r>
            <a:r>
              <a:rPr lang="en-US" altLang="zh-CN" sz="1550" spc="164" dirty="0">
                <a:solidFill>
                  <a:srgbClr val="1B7BDA"/>
                </a:solidFill>
                <a:latin typeface="Times New Roman"/>
                <a:ea typeface="Times New Roman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54"/>
          <p:cNvSpPr txBox="1"/>
          <p:nvPr/>
        </p:nvSpPr>
        <p:spPr>
          <a:xfrm>
            <a:off x="862012" y="472484"/>
            <a:ext cx="9336489" cy="55865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50" spc="94" dirty="0">
                <a:solidFill>
                  <a:srgbClr val="0947C9"/>
                </a:solidFill>
                <a:latin typeface="Times New Roman"/>
                <a:ea typeface="Times New Roman"/>
              </a:rPr>
              <a:t>Build</a:t>
            </a:r>
            <a:r>
              <a:rPr lang="en-US" altLang="zh-CN" sz="3650" spc="55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120" dirty="0">
                <a:solidFill>
                  <a:srgbClr val="0947C9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650" spc="6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104" dirty="0">
                <a:solidFill>
                  <a:srgbClr val="0947C9"/>
                </a:solidFill>
                <a:latin typeface="Times New Roman"/>
                <a:ea typeface="Times New Roman"/>
              </a:rPr>
              <a:t>Dashboard</a:t>
            </a:r>
            <a:r>
              <a:rPr lang="en-US" altLang="zh-CN" sz="3650" spc="55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104" dirty="0">
                <a:solidFill>
                  <a:srgbClr val="0947C9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3650" spc="6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85" dirty="0">
                <a:solidFill>
                  <a:srgbClr val="0947C9"/>
                </a:solidFill>
                <a:latin typeface="Times New Roman"/>
                <a:ea typeface="Times New Roman"/>
              </a:rPr>
              <a:t>Plotly</a:t>
            </a:r>
            <a:r>
              <a:rPr lang="en-US" altLang="zh-CN" sz="3650" spc="55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120" dirty="0">
                <a:solidFill>
                  <a:srgbClr val="0947C9"/>
                </a:solidFill>
                <a:latin typeface="Times New Roman"/>
                <a:ea typeface="Times New Roman"/>
              </a:rPr>
              <a:t>Dash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660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2000" spc="6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000" spc="5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000" spc="85" dirty="0">
                <a:solidFill>
                  <a:srgbClr val="282828"/>
                </a:solidFill>
                <a:latin typeface="Times New Roman"/>
                <a:ea typeface="Times New Roman"/>
              </a:rPr>
              <a:t>Dashboard</a:t>
            </a:r>
            <a:r>
              <a:rPr lang="en-US" altLang="zh-CN" sz="20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94" dirty="0">
                <a:solidFill>
                  <a:srgbClr val="282828"/>
                </a:solidFill>
                <a:latin typeface="Times New Roman"/>
                <a:ea typeface="Times New Roman"/>
              </a:rPr>
              <a:t>has</a:t>
            </a:r>
            <a:r>
              <a:rPr lang="en-US" altLang="zh-CN" sz="20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85" dirty="0">
                <a:solidFill>
                  <a:srgbClr val="282828"/>
                </a:solidFill>
                <a:latin typeface="Times New Roman"/>
                <a:ea typeface="Times New Roman"/>
              </a:rPr>
              <a:t>dropdown,</a:t>
            </a:r>
            <a:r>
              <a:rPr lang="en-US" altLang="zh-CN" sz="20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85" dirty="0">
                <a:solidFill>
                  <a:srgbClr val="282828"/>
                </a:solidFill>
                <a:latin typeface="Times New Roman"/>
                <a:ea typeface="Times New Roman"/>
              </a:rPr>
              <a:t>pie</a:t>
            </a:r>
            <a:r>
              <a:rPr lang="en-US" altLang="zh-CN" sz="20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69" dirty="0">
                <a:solidFill>
                  <a:srgbClr val="282828"/>
                </a:solidFill>
                <a:latin typeface="Times New Roman"/>
                <a:ea typeface="Times New Roman"/>
              </a:rPr>
              <a:t>chart,</a:t>
            </a:r>
            <a:r>
              <a:rPr lang="en-US" altLang="zh-CN" sz="20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69" dirty="0">
                <a:solidFill>
                  <a:srgbClr val="282828"/>
                </a:solidFill>
                <a:latin typeface="Times New Roman"/>
                <a:ea typeface="Times New Roman"/>
              </a:rPr>
              <a:t>rangeslider</a:t>
            </a:r>
            <a:r>
              <a:rPr lang="en-US" altLang="zh-CN" sz="2000" spc="5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04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0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64" dirty="0">
                <a:solidFill>
                  <a:srgbClr val="282828"/>
                </a:solidFill>
                <a:latin typeface="Times New Roman"/>
                <a:ea typeface="Times New Roman"/>
              </a:rPr>
              <a:t>scatter</a:t>
            </a:r>
            <a:r>
              <a:rPr lang="en-US" altLang="zh-CN" sz="20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80" dirty="0">
                <a:solidFill>
                  <a:srgbClr val="282828"/>
                </a:solidFill>
                <a:latin typeface="Times New Roman"/>
                <a:ea typeface="Times New Roman"/>
              </a:rPr>
              <a:t>plot</a:t>
            </a:r>
            <a:r>
              <a:rPr lang="en-US" altLang="zh-CN" sz="20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85" dirty="0">
                <a:solidFill>
                  <a:srgbClr val="282828"/>
                </a:solidFill>
                <a:latin typeface="Times New Roman"/>
                <a:ea typeface="Times New Roman"/>
              </a:rPr>
              <a:t>components</a:t>
            </a:r>
          </a:p>
          <a:p>
            <a:pPr>
              <a:lnSpc>
                <a:spcPts val="1394"/>
              </a:lnSpc>
            </a:pPr>
            <a:endParaRPr lang="en-US" dirty="0"/>
          </a:p>
          <a:p>
            <a:pPr marL="0" indent="457517">
              <a:lnSpc>
                <a:spcPct val="100000"/>
              </a:lnSpc>
            </a:pPr>
            <a:r>
              <a:rPr lang="en-US" altLang="zh-CN" sz="1800" spc="4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34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ea typeface="Times New Roman"/>
              </a:rPr>
              <a:t>Dropdown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allows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user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choose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site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all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sites</a:t>
            </a:r>
          </a:p>
          <a:p>
            <a:pPr marL="0" indent="667722">
              <a:lnSpc>
                <a:spcPct val="100000"/>
              </a:lnSpc>
            </a:pP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(dash_core_components.Dropdown)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</a:p>
          <a:p>
            <a:pPr>
              <a:lnSpc>
                <a:spcPts val="1350"/>
              </a:lnSpc>
            </a:pPr>
            <a:endParaRPr lang="en-US" dirty="0"/>
          </a:p>
          <a:p>
            <a:pPr marL="0" indent="457517">
              <a:lnSpc>
                <a:spcPct val="100000"/>
              </a:lnSpc>
            </a:pPr>
            <a:r>
              <a:rPr lang="en-US" altLang="zh-CN" sz="1800" spc="44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1800" spc="34" dirty="0">
                <a:solidFill>
                  <a:srgbClr val="000000"/>
                </a:solidFill>
                <a:latin typeface="Arial"/>
                <a:cs typeface="Arial"/>
              </a:rPr>
              <a:t> 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Pie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chart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ea typeface="Times New Roman"/>
              </a:rPr>
              <a:t>shows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total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total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failure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site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chosen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</a:p>
          <a:p>
            <a:pPr marL="0" indent="686498">
              <a:lnSpc>
                <a:spcPct val="100000"/>
              </a:lnSpc>
            </a:pP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dropdown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component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(plotly.express.pie)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</a:p>
          <a:p>
            <a:pPr>
              <a:lnSpc>
                <a:spcPts val="1400"/>
              </a:lnSpc>
            </a:pPr>
            <a:endParaRPr lang="en-US" dirty="0"/>
          </a:p>
          <a:p>
            <a:pPr marL="667722" indent="-210204" hangingPunct="0">
              <a:lnSpc>
                <a:spcPct val="101250"/>
              </a:lnSpc>
            </a:pPr>
            <a:r>
              <a:rPr lang="en-US" altLang="zh-CN" sz="1800" spc="44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1800" spc="34" dirty="0">
                <a:solidFill>
                  <a:srgbClr val="000000"/>
                </a:solidFill>
                <a:latin typeface="Arial"/>
                <a:cs typeface="Arial"/>
              </a:rPr>
              <a:t> 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Rangeslider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allows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user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select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ea typeface="Times New Roman"/>
              </a:rPr>
              <a:t>mass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fixed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range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dash_core_components.RangeSlider)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</a:p>
          <a:p>
            <a:pPr>
              <a:lnSpc>
                <a:spcPts val="1355"/>
              </a:lnSpc>
            </a:pPr>
            <a:endParaRPr lang="en-US" dirty="0"/>
          </a:p>
          <a:p>
            <a:pPr marL="0" indent="457517">
              <a:lnSpc>
                <a:spcPct val="100000"/>
              </a:lnSpc>
            </a:pPr>
            <a:r>
              <a:rPr lang="en-US" altLang="zh-CN" sz="1800" spc="4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1800" spc="30" dirty="0">
                <a:solidFill>
                  <a:srgbClr val="000000"/>
                </a:solidFill>
                <a:latin typeface="Arial"/>
                <a:cs typeface="Arial"/>
              </a:rPr>
              <a:t> 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Scatter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chart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shows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relationship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between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two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variables,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particular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ea typeface="Times New Roman"/>
              </a:rPr>
              <a:t>vs</a:t>
            </a:r>
          </a:p>
          <a:p>
            <a:pPr marL="0" indent="686498">
              <a:lnSpc>
                <a:spcPct val="100000"/>
              </a:lnSpc>
            </a:pP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Mass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plotly.express.scatter)</a:t>
            </a:r>
            <a:r>
              <a:rPr lang="en-US" altLang="zh-CN" sz="1800" spc="114" dirty="0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975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1800" dirty="0">
                <a:solidFill>
                  <a:srgbClr val="0361C0"/>
                </a:solidFill>
                <a:latin typeface="Calibri"/>
                <a:ea typeface="Calibri"/>
                <a:hlinkClick r:id="rId3"/>
              </a:rPr>
              <a:t>Link</a:t>
            </a:r>
            <a:r>
              <a:rPr lang="en-US" altLang="zh-CN" sz="1800" dirty="0">
                <a:solidFill>
                  <a:srgbClr val="0361C0"/>
                </a:solidFill>
                <a:latin typeface="Calibri"/>
                <a:cs typeface="Calibri"/>
                <a:hlinkClick r:id="rId3"/>
              </a:rPr>
              <a:t> </a:t>
            </a:r>
            <a:r>
              <a:rPr lang="en-US" altLang="zh-CN" sz="1800" dirty="0">
                <a:solidFill>
                  <a:srgbClr val="0361C0"/>
                </a:solidFill>
                <a:latin typeface="Calibri"/>
                <a:ea typeface="Calibri"/>
                <a:hlinkClick r:id="rId3"/>
              </a:rPr>
              <a:t>to</a:t>
            </a:r>
            <a:r>
              <a:rPr lang="en-US" altLang="zh-CN" sz="1800" spc="50" dirty="0">
                <a:solidFill>
                  <a:srgbClr val="0361C0"/>
                </a:solidFill>
                <a:latin typeface="Calibri"/>
                <a:cs typeface="Calibri"/>
                <a:hlinkClick r:id="rId3"/>
              </a:rPr>
              <a:t> </a:t>
            </a:r>
            <a:r>
              <a:rPr lang="en-US" altLang="zh-CN" sz="1800" dirty="0">
                <a:solidFill>
                  <a:srgbClr val="0361C0"/>
                </a:solidFill>
                <a:latin typeface="Calibri"/>
                <a:ea typeface="Calibri"/>
                <a:hlinkClick r:id="rId3"/>
              </a:rPr>
              <a:t>code</a:t>
            </a:r>
            <a:endParaRPr lang="en-US" altLang="zh-CN" sz="1800" dirty="0">
              <a:solidFill>
                <a:srgbClr val="0361C0"/>
              </a:solidFill>
              <a:latin typeface="Calibri"/>
              <a:ea typeface="Calibri"/>
              <a:hlinkClick r:id="" action="ppaction://noaction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11129391" y="6121313"/>
            <a:ext cx="371833" cy="236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50" spc="179" dirty="0">
                <a:solidFill>
                  <a:srgbClr val="1B7BDA"/>
                </a:solidFill>
                <a:latin typeface="Times New Roman"/>
                <a:ea typeface="Times New Roman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57"/>
          <p:cNvSpPr txBox="1"/>
          <p:nvPr/>
        </p:nvSpPr>
        <p:spPr>
          <a:xfrm>
            <a:off x="862012" y="472484"/>
            <a:ext cx="6723986" cy="5900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50" spc="25" dirty="0">
                <a:solidFill>
                  <a:srgbClr val="0947C9"/>
                </a:solidFill>
                <a:latin typeface="Times New Roman"/>
                <a:ea typeface="Times New Roman"/>
              </a:rPr>
              <a:t>Predictive</a:t>
            </a:r>
            <a:r>
              <a:rPr lang="en-US" altLang="zh-CN" sz="3650" spc="2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30" dirty="0">
                <a:solidFill>
                  <a:srgbClr val="0947C9"/>
                </a:solidFill>
                <a:latin typeface="Times New Roman"/>
                <a:ea typeface="Times New Roman"/>
              </a:rPr>
              <a:t>Analysis</a:t>
            </a:r>
            <a:r>
              <a:rPr lang="en-US" altLang="zh-CN" sz="3650" spc="2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25" dirty="0">
                <a:solidFill>
                  <a:srgbClr val="0947C9"/>
                </a:solidFill>
                <a:latin typeface="Times New Roman"/>
                <a:ea typeface="Times New Roman"/>
              </a:rPr>
              <a:t>(Classification)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355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1800" spc="55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44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preparation</a:t>
            </a:r>
          </a:p>
          <a:p>
            <a:pPr marL="0" indent="457517">
              <a:lnSpc>
                <a:spcPct val="100000"/>
              </a:lnSpc>
              <a:spcBef>
                <a:spcPts val="379"/>
              </a:spcBef>
            </a:pPr>
            <a:r>
              <a:rPr lang="en-US" altLang="zh-CN" sz="1400" spc="4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400" spc="40" dirty="0">
                <a:solidFill>
                  <a:srgbClr val="282828"/>
                </a:solidFill>
                <a:latin typeface="Arial"/>
                <a:cs typeface="Arial"/>
              </a:rPr>
              <a:t>   </a:t>
            </a:r>
            <a:r>
              <a:rPr lang="en-US" altLang="zh-CN" sz="1400" spc="64" dirty="0">
                <a:solidFill>
                  <a:srgbClr val="282828"/>
                </a:solidFill>
                <a:latin typeface="Times New Roman"/>
                <a:ea typeface="Times New Roman"/>
              </a:rPr>
              <a:t>Load</a:t>
            </a:r>
            <a:r>
              <a:rPr lang="en-US" altLang="zh-CN" sz="14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0" dirty="0">
                <a:solidFill>
                  <a:srgbClr val="282828"/>
                </a:solidFill>
                <a:latin typeface="Times New Roman"/>
                <a:ea typeface="Times New Roman"/>
              </a:rPr>
              <a:t>dataset</a:t>
            </a:r>
          </a:p>
          <a:p>
            <a:pPr marL="0" indent="457517">
              <a:lnSpc>
                <a:spcPct val="100000"/>
              </a:lnSpc>
              <a:spcBef>
                <a:spcPts val="345"/>
              </a:spcBef>
            </a:pPr>
            <a:r>
              <a:rPr lang="en-US" altLang="zh-CN" sz="1400" spc="3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400" spc="25" dirty="0">
                <a:solidFill>
                  <a:srgbClr val="282828"/>
                </a:solidFill>
                <a:latin typeface="Arial"/>
                <a:cs typeface="Arial"/>
              </a:rPr>
              <a:t>  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Normalize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data</a:t>
            </a:r>
          </a:p>
          <a:p>
            <a:pPr marL="0" indent="457517">
              <a:lnSpc>
                <a:spcPct val="100000"/>
              </a:lnSpc>
              <a:spcBef>
                <a:spcPts val="270"/>
              </a:spcBef>
            </a:pPr>
            <a:r>
              <a:rPr lang="en-US" altLang="zh-CN" sz="1400" spc="4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400" spc="34" dirty="0">
                <a:solidFill>
                  <a:srgbClr val="282828"/>
                </a:solidFill>
                <a:latin typeface="Arial"/>
                <a:cs typeface="Arial"/>
              </a:rPr>
              <a:t>  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Split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5" dirty="0">
                <a:solidFill>
                  <a:srgbClr val="282828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into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0" dirty="0">
                <a:solidFill>
                  <a:srgbClr val="282828"/>
                </a:solidFill>
                <a:latin typeface="Times New Roman"/>
                <a:ea typeface="Times New Roman"/>
              </a:rPr>
              <a:t>training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60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test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sets.</a:t>
            </a:r>
          </a:p>
          <a:p>
            <a:pPr>
              <a:lnSpc>
                <a:spcPts val="430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1800" spc="4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40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Model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preparation</a:t>
            </a:r>
          </a:p>
          <a:p>
            <a:pPr marL="0" indent="457517">
              <a:lnSpc>
                <a:spcPct val="100000"/>
              </a:lnSpc>
              <a:spcBef>
                <a:spcPts val="379"/>
              </a:spcBef>
            </a:pPr>
            <a:r>
              <a:rPr lang="en-US" altLang="zh-CN" sz="1400" spc="25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400" spc="25" dirty="0">
                <a:solidFill>
                  <a:srgbClr val="282828"/>
                </a:solidFill>
                <a:latin typeface="Arial"/>
                <a:cs typeface="Arial"/>
              </a:rPr>
              <a:t>  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Selection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machine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learning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algorithms</a:t>
            </a:r>
          </a:p>
          <a:p>
            <a:pPr marL="0" indent="457517">
              <a:lnSpc>
                <a:spcPct val="100000"/>
              </a:lnSpc>
              <a:spcBef>
                <a:spcPts val="345"/>
              </a:spcBef>
            </a:pPr>
            <a:r>
              <a:rPr lang="en-US" altLang="zh-CN" sz="1400" spc="25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400" spc="25" dirty="0">
                <a:solidFill>
                  <a:srgbClr val="282828"/>
                </a:solidFill>
                <a:latin typeface="Arial"/>
                <a:cs typeface="Arial"/>
              </a:rPr>
              <a:t>  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Set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parameters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each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algorithm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GridSearchCV</a:t>
            </a:r>
          </a:p>
          <a:p>
            <a:pPr marL="0" indent="457517">
              <a:lnSpc>
                <a:spcPct val="100000"/>
              </a:lnSpc>
              <a:spcBef>
                <a:spcPts val="350"/>
              </a:spcBef>
            </a:pPr>
            <a:r>
              <a:rPr lang="en-US" altLang="zh-CN" sz="1400" spc="2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400" spc="20" dirty="0">
                <a:solidFill>
                  <a:srgbClr val="282828"/>
                </a:solidFill>
                <a:latin typeface="Arial"/>
                <a:cs typeface="Arial"/>
              </a:rPr>
              <a:t>  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Training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GridSearchModel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models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ea typeface="Times New Roman"/>
              </a:rPr>
              <a:t>training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dataset</a:t>
            </a:r>
          </a:p>
          <a:p>
            <a:pPr marL="0">
              <a:lnSpc>
                <a:spcPct val="100000"/>
              </a:lnSpc>
              <a:spcBef>
                <a:spcPts val="354"/>
              </a:spcBef>
            </a:pPr>
            <a:r>
              <a:rPr lang="en-US" altLang="zh-CN" sz="1800" spc="3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25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Model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ea typeface="Times New Roman"/>
              </a:rPr>
              <a:t>evaluation</a:t>
            </a:r>
          </a:p>
          <a:p>
            <a:pPr marL="0" indent="457517">
              <a:lnSpc>
                <a:spcPct val="100000"/>
              </a:lnSpc>
              <a:spcBef>
                <a:spcPts val="379"/>
              </a:spcBef>
            </a:pPr>
            <a:r>
              <a:rPr lang="en-US" altLang="zh-CN" sz="1400" spc="3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400" spc="30" dirty="0">
                <a:solidFill>
                  <a:srgbClr val="282828"/>
                </a:solidFill>
                <a:latin typeface="Arial"/>
                <a:cs typeface="Arial"/>
              </a:rPr>
              <a:t>   </a:t>
            </a:r>
            <a:r>
              <a:rPr lang="en-US" altLang="zh-CN" sz="1400" spc="50" dirty="0">
                <a:solidFill>
                  <a:srgbClr val="282828"/>
                </a:solidFill>
                <a:latin typeface="Times New Roman"/>
                <a:ea typeface="Times New Roman"/>
              </a:rPr>
              <a:t>Get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best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hyperparameters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64" dirty="0">
                <a:solidFill>
                  <a:srgbClr val="282828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0" dirty="0">
                <a:solidFill>
                  <a:srgbClr val="282828"/>
                </a:solidFill>
                <a:latin typeface="Times New Roman"/>
                <a:ea typeface="Times New Roman"/>
              </a:rPr>
              <a:t>each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type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5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5" dirty="0">
                <a:solidFill>
                  <a:srgbClr val="282828"/>
                </a:solidFill>
                <a:latin typeface="Times New Roman"/>
                <a:ea typeface="Times New Roman"/>
              </a:rPr>
              <a:t>model</a:t>
            </a:r>
          </a:p>
          <a:p>
            <a:pPr marL="0" indent="457517">
              <a:lnSpc>
                <a:spcPct val="100000"/>
              </a:lnSpc>
              <a:spcBef>
                <a:spcPts val="345"/>
              </a:spcBef>
            </a:pPr>
            <a:r>
              <a:rPr lang="en-US" altLang="zh-CN" sz="1400" spc="3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400" spc="30" dirty="0">
                <a:solidFill>
                  <a:srgbClr val="282828"/>
                </a:solidFill>
                <a:latin typeface="Arial"/>
                <a:cs typeface="Arial"/>
              </a:rPr>
              <a:t>   </a:t>
            </a:r>
            <a:r>
              <a:rPr lang="en-US" altLang="zh-CN" sz="1400" spc="50" dirty="0">
                <a:solidFill>
                  <a:srgbClr val="282828"/>
                </a:solidFill>
                <a:latin typeface="Times New Roman"/>
                <a:ea typeface="Times New Roman"/>
              </a:rPr>
              <a:t>Compute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accuracy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each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0" dirty="0">
                <a:solidFill>
                  <a:srgbClr val="282828"/>
                </a:solidFill>
                <a:latin typeface="Times New Roman"/>
                <a:ea typeface="Times New Roman"/>
              </a:rPr>
              <a:t>model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test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dataset</a:t>
            </a:r>
          </a:p>
          <a:p>
            <a:pPr marL="0" indent="457517">
              <a:lnSpc>
                <a:spcPct val="100000"/>
              </a:lnSpc>
              <a:spcBef>
                <a:spcPts val="345"/>
              </a:spcBef>
            </a:pPr>
            <a:r>
              <a:rPr lang="en-US" altLang="zh-CN" sz="140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400" spc="80" dirty="0">
                <a:solidFill>
                  <a:srgbClr val="282828"/>
                </a:solidFill>
                <a:latin typeface="Arial"/>
                <a:cs typeface="Arial"/>
              </a:rPr>
              <a:t>   </a:t>
            </a:r>
            <a:r>
              <a:rPr lang="en-US" altLang="zh-CN" sz="1400" dirty="0">
                <a:solidFill>
                  <a:srgbClr val="282828"/>
                </a:solidFill>
                <a:latin typeface="Times New Roman"/>
                <a:ea typeface="Times New Roman"/>
              </a:rPr>
              <a:t>Plot</a:t>
            </a:r>
            <a:r>
              <a:rPr lang="en-US" altLang="zh-CN" sz="1400" spc="7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282828"/>
                </a:solidFill>
                <a:latin typeface="Times New Roman"/>
                <a:ea typeface="Times New Roman"/>
              </a:rPr>
              <a:t>Confusion</a:t>
            </a:r>
            <a:r>
              <a:rPr lang="en-US" altLang="zh-CN" sz="1400" spc="7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282828"/>
                </a:solidFill>
                <a:latin typeface="Times New Roman"/>
                <a:ea typeface="Times New Roman"/>
              </a:rPr>
              <a:t>Matrix</a:t>
            </a:r>
          </a:p>
          <a:p>
            <a:pPr>
              <a:lnSpc>
                <a:spcPts val="434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1800" spc="3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34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Model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comparison</a:t>
            </a:r>
          </a:p>
          <a:p>
            <a:pPr marL="0" indent="457517">
              <a:lnSpc>
                <a:spcPct val="100000"/>
              </a:lnSpc>
              <a:spcBef>
                <a:spcPts val="304"/>
              </a:spcBef>
            </a:pPr>
            <a:r>
              <a:rPr lang="en-US" altLang="zh-CN" sz="1400" spc="25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400" spc="25" dirty="0">
                <a:solidFill>
                  <a:srgbClr val="282828"/>
                </a:solidFill>
                <a:latin typeface="Arial"/>
                <a:cs typeface="Arial"/>
              </a:rPr>
              <a:t>  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Comparison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models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according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their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accuracy</a:t>
            </a:r>
          </a:p>
          <a:p>
            <a:pPr marL="0" indent="457517">
              <a:lnSpc>
                <a:spcPct val="100000"/>
              </a:lnSpc>
              <a:spcBef>
                <a:spcPts val="345"/>
              </a:spcBef>
            </a:pPr>
            <a:r>
              <a:rPr lang="en-US" altLang="zh-CN" sz="1400" spc="3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400" spc="25" dirty="0">
                <a:solidFill>
                  <a:srgbClr val="282828"/>
                </a:solidFill>
                <a:latin typeface="Arial"/>
                <a:cs typeface="Arial"/>
              </a:rPr>
              <a:t>  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model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best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accuracy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will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282828"/>
                </a:solidFill>
                <a:latin typeface="Times New Roman"/>
                <a:ea typeface="Times New Roman"/>
              </a:rPr>
              <a:t>chosen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282828"/>
                </a:solidFill>
                <a:latin typeface="Times New Roman"/>
                <a:ea typeface="Times New Roman"/>
              </a:rPr>
              <a:t>(see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4" dirty="0">
                <a:solidFill>
                  <a:srgbClr val="282828"/>
                </a:solidFill>
                <a:latin typeface="Times New Roman"/>
                <a:ea typeface="Times New Roman"/>
              </a:rPr>
              <a:t>Notebook</a:t>
            </a:r>
            <a:r>
              <a:rPr lang="en-US" altLang="zh-CN" sz="14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4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282828"/>
                </a:solidFill>
                <a:latin typeface="Times New Roman"/>
                <a:ea typeface="Times New Roman"/>
              </a:rPr>
              <a:t>result)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400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1800" dirty="0">
                <a:solidFill>
                  <a:srgbClr val="0361C0"/>
                </a:solidFill>
                <a:latin typeface="Calibri"/>
                <a:ea typeface="Calibri"/>
                <a:hlinkClick r:id="rId3"/>
              </a:rPr>
              <a:t>Link</a:t>
            </a:r>
            <a:r>
              <a:rPr lang="en-US" altLang="zh-CN" sz="1800" dirty="0">
                <a:solidFill>
                  <a:srgbClr val="0361C0"/>
                </a:solidFill>
                <a:latin typeface="Calibri"/>
                <a:cs typeface="Calibri"/>
                <a:hlinkClick r:id="rId3"/>
              </a:rPr>
              <a:t> </a:t>
            </a:r>
            <a:r>
              <a:rPr lang="en-US" altLang="zh-CN" sz="1800" dirty="0">
                <a:solidFill>
                  <a:srgbClr val="0361C0"/>
                </a:solidFill>
                <a:latin typeface="Calibri"/>
                <a:ea typeface="Calibri"/>
                <a:hlinkClick r:id="rId3"/>
              </a:rPr>
              <a:t>to</a:t>
            </a:r>
            <a:r>
              <a:rPr lang="en-US" altLang="zh-CN" sz="1800" spc="50" dirty="0">
                <a:solidFill>
                  <a:srgbClr val="0361C0"/>
                </a:solidFill>
                <a:latin typeface="Calibri"/>
                <a:cs typeface="Calibri"/>
                <a:hlinkClick r:id="rId3"/>
              </a:rPr>
              <a:t> </a:t>
            </a:r>
            <a:r>
              <a:rPr lang="en-US" altLang="zh-CN" sz="1800" dirty="0">
                <a:solidFill>
                  <a:srgbClr val="0361C0"/>
                </a:solidFill>
                <a:latin typeface="Calibri"/>
                <a:ea typeface="Calibri"/>
                <a:hlinkClick r:id="rId3"/>
              </a:rPr>
              <a:t>code</a:t>
            </a:r>
            <a:endParaRPr lang="en-US" altLang="zh-CN" sz="1800" dirty="0">
              <a:solidFill>
                <a:srgbClr val="0361C0"/>
              </a:solidFill>
              <a:latin typeface="Calibri"/>
              <a:ea typeface="Calibri"/>
            </a:endParaRPr>
          </a:p>
        </p:txBody>
      </p:sp>
      <p:sp>
        <p:nvSpPr>
          <p:cNvPr id="58" name="TextBox 58"/>
          <p:cNvSpPr txBox="1"/>
          <p:nvPr/>
        </p:nvSpPr>
        <p:spPr>
          <a:xfrm>
            <a:off x="11129391" y="6121313"/>
            <a:ext cx="257533" cy="236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50" spc="179" dirty="0">
                <a:solidFill>
                  <a:srgbClr val="1B7BDA"/>
                </a:solidFill>
                <a:latin typeface="Times New Roman"/>
                <a:ea typeface="Times New Roman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60"/>
          <p:cNvSpPr txBox="1"/>
          <p:nvPr/>
        </p:nvSpPr>
        <p:spPr>
          <a:xfrm>
            <a:off x="862012" y="472738"/>
            <a:ext cx="5164121" cy="27431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50" spc="69" dirty="0">
                <a:solidFill>
                  <a:srgbClr val="0947C9"/>
                </a:solidFill>
                <a:latin typeface="Times New Roman"/>
                <a:ea typeface="Times New Roman"/>
              </a:rPr>
              <a:t>Re</a:t>
            </a:r>
            <a:r>
              <a:rPr lang="en-US" altLang="zh-CN" sz="3650" spc="64" dirty="0">
                <a:solidFill>
                  <a:srgbClr val="0947C9"/>
                </a:solidFill>
                <a:latin typeface="Times New Roman"/>
                <a:ea typeface="Times New Roman"/>
              </a:rPr>
              <a:t>sults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600"/>
              </a:lnSpc>
            </a:pPr>
            <a:endParaRPr lang="en-US" dirty="0"/>
          </a:p>
          <a:p>
            <a:pPr marL="0" indent="71437">
              <a:lnSpc>
                <a:spcPct val="100000"/>
              </a:lnSpc>
            </a:pPr>
            <a:r>
              <a:rPr lang="en-US" altLang="zh-CN" sz="2150" spc="6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150" spc="6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150" spc="80" dirty="0">
                <a:solidFill>
                  <a:srgbClr val="282828"/>
                </a:solidFill>
                <a:latin typeface="Times New Roman"/>
                <a:ea typeface="Times New Roman"/>
              </a:rPr>
              <a:t>Exploratory</a:t>
            </a:r>
            <a:r>
              <a:rPr lang="en-US" altLang="zh-CN" sz="2150" spc="5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89" dirty="0">
                <a:solidFill>
                  <a:srgbClr val="282828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2150" spc="5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75" dirty="0">
                <a:solidFill>
                  <a:srgbClr val="282828"/>
                </a:solidFill>
                <a:latin typeface="Times New Roman"/>
                <a:ea typeface="Times New Roman"/>
              </a:rPr>
              <a:t>analysis</a:t>
            </a:r>
            <a:r>
              <a:rPr lang="en-US" altLang="zh-CN" sz="2150" spc="6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69" dirty="0">
                <a:solidFill>
                  <a:srgbClr val="282828"/>
                </a:solidFill>
                <a:latin typeface="Times New Roman"/>
                <a:ea typeface="Times New Roman"/>
              </a:rPr>
              <a:t>results</a:t>
            </a:r>
          </a:p>
          <a:p>
            <a:pPr>
              <a:lnSpc>
                <a:spcPts val="1400"/>
              </a:lnSpc>
            </a:pPr>
            <a:endParaRPr lang="en-US" dirty="0"/>
          </a:p>
          <a:p>
            <a:pPr marL="0" indent="71437">
              <a:lnSpc>
                <a:spcPct val="100000"/>
              </a:lnSpc>
            </a:pPr>
            <a:r>
              <a:rPr lang="en-US" altLang="zh-CN" sz="2150" spc="6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150" spc="5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150" spc="75" dirty="0">
                <a:solidFill>
                  <a:srgbClr val="282828"/>
                </a:solidFill>
                <a:latin typeface="Times New Roman"/>
                <a:ea typeface="Times New Roman"/>
              </a:rPr>
              <a:t>Interactive</a:t>
            </a:r>
            <a:r>
              <a:rPr lang="en-US" altLang="zh-CN" sz="215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75" dirty="0">
                <a:solidFill>
                  <a:srgbClr val="282828"/>
                </a:solidFill>
                <a:latin typeface="Times New Roman"/>
                <a:ea typeface="Times New Roman"/>
              </a:rPr>
              <a:t>analytics</a:t>
            </a:r>
            <a:r>
              <a:rPr lang="en-US" altLang="zh-CN" sz="215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110" dirty="0">
                <a:solidFill>
                  <a:srgbClr val="282828"/>
                </a:solidFill>
                <a:latin typeface="Times New Roman"/>
                <a:ea typeface="Times New Roman"/>
              </a:rPr>
              <a:t>demo</a:t>
            </a:r>
            <a:r>
              <a:rPr lang="en-US" altLang="zh-CN" sz="2150" spc="5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75" dirty="0">
                <a:solidFill>
                  <a:srgbClr val="282828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215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80" dirty="0">
                <a:solidFill>
                  <a:srgbClr val="282828"/>
                </a:solidFill>
                <a:latin typeface="Times New Roman"/>
                <a:ea typeface="Times New Roman"/>
              </a:rPr>
              <a:t>screenshots</a:t>
            </a:r>
          </a:p>
          <a:p>
            <a:pPr>
              <a:lnSpc>
                <a:spcPts val="1469"/>
              </a:lnSpc>
            </a:pPr>
            <a:endParaRPr lang="en-US" dirty="0"/>
          </a:p>
          <a:p>
            <a:pPr marL="0" indent="71437">
              <a:lnSpc>
                <a:spcPct val="100000"/>
              </a:lnSpc>
            </a:pPr>
            <a:r>
              <a:rPr lang="en-US" altLang="zh-CN" sz="2150" spc="6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150" spc="5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150" spc="75" dirty="0">
                <a:solidFill>
                  <a:srgbClr val="282828"/>
                </a:solidFill>
                <a:latin typeface="Times New Roman"/>
                <a:ea typeface="Times New Roman"/>
              </a:rPr>
              <a:t>Predictive</a:t>
            </a:r>
            <a:r>
              <a:rPr lang="en-US" altLang="zh-CN" sz="2150" spc="5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75" dirty="0">
                <a:solidFill>
                  <a:srgbClr val="282828"/>
                </a:solidFill>
                <a:latin typeface="Times New Roman"/>
                <a:ea typeface="Times New Roman"/>
              </a:rPr>
              <a:t>analysis</a:t>
            </a:r>
            <a:r>
              <a:rPr lang="en-US" altLang="zh-CN" sz="215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69" dirty="0">
                <a:solidFill>
                  <a:srgbClr val="282828"/>
                </a:solidFill>
                <a:latin typeface="Times New Roman"/>
                <a:ea typeface="Times New Roman"/>
              </a:rPr>
              <a:t>results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1129391" y="6121313"/>
            <a:ext cx="371833" cy="236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50" spc="179" dirty="0">
                <a:solidFill>
                  <a:srgbClr val="1B7BDA"/>
                </a:solidFill>
                <a:latin typeface="Times New Roman"/>
                <a:ea typeface="Times New Roman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64"/>
          <p:cNvSpPr txBox="1"/>
          <p:nvPr/>
        </p:nvSpPr>
        <p:spPr>
          <a:xfrm>
            <a:off x="861694" y="472738"/>
            <a:ext cx="10754573" cy="5797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50" spc="64" dirty="0">
                <a:solidFill>
                  <a:srgbClr val="0947C9"/>
                </a:solidFill>
                <a:latin typeface="Times New Roman"/>
                <a:ea typeface="Times New Roman"/>
              </a:rPr>
              <a:t>Flight</a:t>
            </a:r>
            <a:r>
              <a:rPr lang="en-US" altLang="zh-CN" sz="3650" spc="4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94" dirty="0">
                <a:solidFill>
                  <a:srgbClr val="0947C9"/>
                </a:solidFill>
                <a:latin typeface="Times New Roman"/>
                <a:ea typeface="Times New Roman"/>
              </a:rPr>
              <a:t>Number</a:t>
            </a:r>
            <a:r>
              <a:rPr lang="en-US" altLang="zh-CN" sz="3650" spc="4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64" dirty="0">
                <a:solidFill>
                  <a:srgbClr val="0947C9"/>
                </a:solidFill>
                <a:latin typeface="Times New Roman"/>
                <a:ea typeface="Times New Roman"/>
              </a:rPr>
              <a:t>vs.</a:t>
            </a:r>
            <a:r>
              <a:rPr lang="en-US" altLang="zh-CN" sz="3650" spc="4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85" dirty="0">
                <a:solidFill>
                  <a:srgbClr val="0947C9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3650" spc="4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69" dirty="0">
                <a:solidFill>
                  <a:srgbClr val="0947C9"/>
                </a:solidFill>
                <a:latin typeface="Times New Roman"/>
                <a:ea typeface="Times New Roman"/>
              </a:rPr>
              <a:t>Site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 marL="0" indent="94932">
              <a:lnSpc>
                <a:spcPct val="100000"/>
              </a:lnSpc>
            </a:pPr>
            <a:endParaRPr lang="en-US" altLang="zh-CN" sz="1800" spc="55" dirty="0">
              <a:solidFill>
                <a:srgbClr val="282828"/>
              </a:solidFill>
              <a:latin typeface="Arial"/>
              <a:ea typeface="Arial"/>
            </a:endParaRPr>
          </a:p>
          <a:p>
            <a:pPr marL="0" indent="94932">
              <a:lnSpc>
                <a:spcPct val="100000"/>
              </a:lnSpc>
            </a:pPr>
            <a:r>
              <a:rPr lang="en-US" altLang="zh-CN" sz="1800" spc="55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44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According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plot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ea typeface="Times New Roman"/>
              </a:rPr>
              <a:t>above,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it’s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possible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verify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best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site</a:t>
            </a:r>
          </a:p>
          <a:p>
            <a:pPr marL="0" indent="323532">
              <a:lnSpc>
                <a:spcPct val="100000"/>
              </a:lnSpc>
            </a:pP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nowadays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CCAF5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SLC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40,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where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most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recent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launches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were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successful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;</a:t>
            </a:r>
          </a:p>
          <a:p>
            <a:pPr>
              <a:lnSpc>
                <a:spcPts val="1375"/>
              </a:lnSpc>
            </a:pPr>
            <a:endParaRPr lang="en-US" dirty="0"/>
          </a:p>
          <a:p>
            <a:pPr marL="0" indent="94932">
              <a:lnSpc>
                <a:spcPct val="100000"/>
              </a:lnSpc>
            </a:pPr>
            <a:r>
              <a:rPr lang="en-US" altLang="zh-CN" sz="180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104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800" spc="9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second</a:t>
            </a:r>
            <a:r>
              <a:rPr lang="en-US" altLang="zh-CN" sz="1800" spc="9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place</a:t>
            </a:r>
            <a:r>
              <a:rPr lang="en-US" altLang="zh-CN" sz="1800" spc="9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VAFB</a:t>
            </a:r>
            <a:r>
              <a:rPr lang="en-US" altLang="zh-CN" sz="1800" spc="9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SLC</a:t>
            </a:r>
            <a:r>
              <a:rPr lang="en-US" altLang="zh-CN" sz="1800" spc="9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4E</a:t>
            </a:r>
            <a:r>
              <a:rPr lang="en-US" altLang="zh-CN" sz="1800" spc="9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spc="9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third</a:t>
            </a:r>
            <a:r>
              <a:rPr lang="en-US" altLang="zh-CN" sz="1800" spc="9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place</a:t>
            </a:r>
            <a:r>
              <a:rPr lang="en-US" altLang="zh-CN" sz="1800" spc="9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KSC</a:t>
            </a:r>
            <a:r>
              <a:rPr lang="en-US" altLang="zh-CN" sz="1800" spc="9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LC</a:t>
            </a:r>
            <a:r>
              <a:rPr lang="en-US" altLang="zh-CN" sz="1800" spc="1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39A;</a:t>
            </a:r>
          </a:p>
          <a:p>
            <a:pPr>
              <a:lnSpc>
                <a:spcPts val="1400"/>
              </a:lnSpc>
            </a:pPr>
            <a:endParaRPr lang="en-US" dirty="0"/>
          </a:p>
          <a:p>
            <a:pPr marL="0" indent="94932">
              <a:lnSpc>
                <a:spcPct val="100000"/>
              </a:lnSpc>
            </a:pPr>
            <a:r>
              <a:rPr lang="en-US" altLang="zh-CN" sz="1800" spc="6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5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It’s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also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possible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see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general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282828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rate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282828"/>
                </a:solidFill>
                <a:latin typeface="Times New Roman"/>
                <a:ea typeface="Times New Roman"/>
              </a:rPr>
              <a:t>improved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9" dirty="0">
                <a:solidFill>
                  <a:srgbClr val="282828"/>
                </a:solidFill>
                <a:latin typeface="Times New Roman"/>
                <a:ea typeface="Times New Roman"/>
              </a:rPr>
              <a:t>over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time.</a:t>
            </a:r>
          </a:p>
          <a:p>
            <a:pPr>
              <a:lnSpc>
                <a:spcPts val="1000"/>
              </a:lnSpc>
            </a:pPr>
            <a:endParaRPr lang="en-US" dirty="0"/>
          </a:p>
        </p:txBody>
      </p:sp>
      <p:sp>
        <p:nvSpPr>
          <p:cNvPr id="65" name="TextBox 65"/>
          <p:cNvSpPr txBox="1"/>
          <p:nvPr/>
        </p:nvSpPr>
        <p:spPr>
          <a:xfrm>
            <a:off x="11129391" y="6121313"/>
            <a:ext cx="371833" cy="236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50" spc="179" dirty="0">
                <a:solidFill>
                  <a:srgbClr val="1B7BDA"/>
                </a:solidFill>
                <a:latin typeface="Times New Roman"/>
                <a:ea typeface="Times New Roman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67"/>
          <p:cNvSpPr txBox="1"/>
          <p:nvPr/>
        </p:nvSpPr>
        <p:spPr>
          <a:xfrm>
            <a:off x="862011" y="472484"/>
            <a:ext cx="10788121" cy="55412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50" spc="85" dirty="0">
                <a:solidFill>
                  <a:srgbClr val="0947C9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3650" spc="5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75" dirty="0">
                <a:solidFill>
                  <a:srgbClr val="0947C9"/>
                </a:solidFill>
                <a:latin typeface="Times New Roman"/>
                <a:ea typeface="Times New Roman"/>
              </a:rPr>
              <a:t>vs.</a:t>
            </a:r>
            <a:r>
              <a:rPr lang="en-US" altLang="zh-CN" sz="3650" spc="55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94" dirty="0">
                <a:solidFill>
                  <a:srgbClr val="0947C9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3650" spc="5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69" dirty="0">
                <a:solidFill>
                  <a:srgbClr val="0947C9"/>
                </a:solidFill>
                <a:latin typeface="Times New Roman"/>
                <a:ea typeface="Times New Roman"/>
              </a:rPr>
              <a:t>Site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1800" spc="6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44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Payloads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282828"/>
                </a:solidFill>
                <a:latin typeface="Times New Roman"/>
                <a:ea typeface="Times New Roman"/>
              </a:rPr>
              <a:t>below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282828"/>
                </a:solidFill>
                <a:latin typeface="Times New Roman"/>
                <a:ea typeface="Times New Roman"/>
              </a:rPr>
              <a:t>9,000kg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(about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282828"/>
                </a:solidFill>
                <a:latin typeface="Times New Roman"/>
                <a:ea typeface="Times New Roman"/>
              </a:rPr>
              <a:t>weight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282828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school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bus)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282828"/>
                </a:solidFill>
                <a:latin typeface="Times New Roman"/>
                <a:ea typeface="Times New Roman"/>
              </a:rPr>
              <a:t>have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ea typeface="Times New Roman"/>
              </a:rPr>
              <a:t>excellent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success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ra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te;</a:t>
            </a:r>
          </a:p>
          <a:p>
            <a:pPr marL="0">
              <a:lnSpc>
                <a:spcPct val="100000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1800" spc="4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3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Payloads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over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12,000kg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seems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possible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only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CCAFS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ea typeface="Times New Roman"/>
              </a:rPr>
              <a:t>SLC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40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KSC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282828"/>
                </a:solidFill>
                <a:latin typeface="Times New Roman"/>
                <a:ea typeface="Times New Roman"/>
              </a:rPr>
              <a:t>LC 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39A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sites.</a:t>
            </a:r>
          </a:p>
          <a:p>
            <a:pPr marL="0">
              <a:lnSpc>
                <a:spcPct val="100000"/>
              </a:lnSpc>
            </a:pPr>
            <a:endParaRPr lang="en-US" dirty="0"/>
          </a:p>
          <a:p>
            <a:pPr marL="352742" indent="-285750" hangingPunct="0">
              <a:lnSpc>
                <a:spcPct val="97083"/>
              </a:lnSpc>
              <a:buFont typeface="Wingdings" panose="05000000000000000000" pitchFamily="2" charset="2"/>
              <a:buChar char="ü"/>
            </a:pP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Depending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site,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heavier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may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consideration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successful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landing.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282828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other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hand,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too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heavy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ea typeface="Times New Roman"/>
              </a:rPr>
              <a:t>make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landing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fail.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1129391" y="6121313"/>
            <a:ext cx="371833" cy="236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50" spc="179" dirty="0">
                <a:solidFill>
                  <a:srgbClr val="1B7BDA"/>
                </a:solidFill>
                <a:latin typeface="Times New Roman"/>
                <a:ea typeface="Times New Roman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3"/>
          <p:cNvSpPr txBox="1"/>
          <p:nvPr/>
        </p:nvSpPr>
        <p:spPr>
          <a:xfrm>
            <a:off x="862012" y="472484"/>
            <a:ext cx="2698228" cy="45951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50" spc="50" dirty="0">
                <a:solidFill>
                  <a:srgbClr val="0947C9"/>
                </a:solidFill>
                <a:latin typeface="Times New Roman"/>
                <a:ea typeface="Times New Roman"/>
              </a:rPr>
              <a:t>Outli</a:t>
            </a:r>
            <a:r>
              <a:rPr lang="en-US" altLang="zh-CN" sz="3650" spc="44" dirty="0">
                <a:solidFill>
                  <a:srgbClr val="0947C9"/>
                </a:solidFill>
                <a:latin typeface="Times New Roman"/>
                <a:ea typeface="Times New Roman"/>
              </a:rPr>
              <a:t>ne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14"/>
              </a:lnSpc>
            </a:pPr>
            <a:endParaRPr lang="en-US" dirty="0"/>
          </a:p>
          <a:p>
            <a:pPr marL="0" indent="188912">
              <a:lnSpc>
                <a:spcPct val="100000"/>
              </a:lnSpc>
            </a:pPr>
            <a:r>
              <a:rPr lang="en-US" altLang="zh-CN" sz="2150" spc="3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150" spc="3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150" spc="40" dirty="0">
                <a:solidFill>
                  <a:srgbClr val="282828"/>
                </a:solidFill>
                <a:latin typeface="Times New Roman"/>
                <a:ea typeface="Times New Roman"/>
              </a:rPr>
              <a:t>Executive</a:t>
            </a:r>
            <a:r>
              <a:rPr lang="en-US" altLang="zh-CN" sz="215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50" dirty="0">
                <a:solidFill>
                  <a:srgbClr val="282828"/>
                </a:solidFill>
                <a:latin typeface="Times New Roman"/>
                <a:ea typeface="Times New Roman"/>
              </a:rPr>
              <a:t>Summary</a:t>
            </a:r>
          </a:p>
          <a:p>
            <a:pPr>
              <a:lnSpc>
                <a:spcPts val="1400"/>
              </a:lnSpc>
            </a:pPr>
            <a:endParaRPr lang="en-US" dirty="0"/>
          </a:p>
          <a:p>
            <a:pPr marL="0" indent="188912">
              <a:lnSpc>
                <a:spcPct val="100000"/>
              </a:lnSpc>
            </a:pPr>
            <a:r>
              <a:rPr lang="en-US" altLang="zh-CN" sz="2150" spc="3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150" spc="49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150" spc="34" dirty="0">
                <a:solidFill>
                  <a:srgbClr val="282828"/>
                </a:solidFill>
                <a:latin typeface="Times New Roman"/>
                <a:ea typeface="Times New Roman"/>
              </a:rPr>
              <a:t>Introduction</a:t>
            </a:r>
          </a:p>
          <a:p>
            <a:pPr>
              <a:lnSpc>
                <a:spcPts val="1469"/>
              </a:lnSpc>
            </a:pPr>
            <a:endParaRPr lang="en-US" dirty="0"/>
          </a:p>
          <a:p>
            <a:pPr marL="0" indent="188912">
              <a:lnSpc>
                <a:spcPct val="100000"/>
              </a:lnSpc>
            </a:pPr>
            <a:r>
              <a:rPr lang="en-US" altLang="zh-CN" sz="2150" spc="3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150" spc="49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150" spc="44" dirty="0">
                <a:solidFill>
                  <a:srgbClr val="282828"/>
                </a:solidFill>
                <a:latin typeface="Times New Roman"/>
                <a:ea typeface="Times New Roman"/>
              </a:rPr>
              <a:t>Methodology</a:t>
            </a:r>
          </a:p>
          <a:p>
            <a:pPr>
              <a:lnSpc>
                <a:spcPts val="1475"/>
              </a:lnSpc>
            </a:pPr>
            <a:endParaRPr lang="en-US" dirty="0"/>
          </a:p>
          <a:p>
            <a:pPr marL="0" indent="188912">
              <a:lnSpc>
                <a:spcPct val="100000"/>
              </a:lnSpc>
            </a:pPr>
            <a:r>
              <a:rPr lang="en-US" altLang="zh-CN" sz="2150" spc="3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150" spc="45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150" spc="40" dirty="0">
                <a:solidFill>
                  <a:srgbClr val="282828"/>
                </a:solidFill>
                <a:latin typeface="Times New Roman"/>
                <a:ea typeface="Times New Roman"/>
              </a:rPr>
              <a:t>Results</a:t>
            </a:r>
          </a:p>
          <a:p>
            <a:pPr>
              <a:lnSpc>
                <a:spcPts val="1469"/>
              </a:lnSpc>
            </a:pPr>
            <a:endParaRPr lang="en-US" dirty="0"/>
          </a:p>
          <a:p>
            <a:pPr marL="0" indent="188912">
              <a:lnSpc>
                <a:spcPct val="100000"/>
              </a:lnSpc>
            </a:pPr>
            <a:r>
              <a:rPr lang="en-US" altLang="zh-CN" sz="2150" spc="2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150" spc="45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150" spc="25" dirty="0">
                <a:solidFill>
                  <a:srgbClr val="282828"/>
                </a:solidFill>
                <a:latin typeface="Times New Roman"/>
                <a:ea typeface="Times New Roman"/>
              </a:rPr>
              <a:t>Conclusion</a:t>
            </a:r>
          </a:p>
          <a:p>
            <a:pPr>
              <a:lnSpc>
                <a:spcPts val="1475"/>
              </a:lnSpc>
            </a:pPr>
            <a:endParaRPr lang="en-US" dirty="0"/>
          </a:p>
          <a:p>
            <a:pPr marL="0" indent="188912">
              <a:lnSpc>
                <a:spcPct val="100000"/>
              </a:lnSpc>
            </a:pPr>
            <a:r>
              <a:rPr lang="en-US" altLang="zh-CN" sz="2150" spc="15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150" spc="444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150" spc="25" dirty="0">
                <a:solidFill>
                  <a:srgbClr val="282828"/>
                </a:solidFill>
                <a:latin typeface="Times New Roman"/>
                <a:ea typeface="Times New Roman"/>
              </a:rPr>
              <a:t>Appendix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253089" y="6121313"/>
            <a:ext cx="248007" cy="236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50" spc="164" dirty="0">
                <a:solidFill>
                  <a:srgbClr val="1B7BDA"/>
                </a:solidFill>
                <a:latin typeface="Times New Roman"/>
                <a:ea typeface="Times New Roman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70"/>
          <p:cNvSpPr txBox="1"/>
          <p:nvPr/>
        </p:nvSpPr>
        <p:spPr>
          <a:xfrm>
            <a:off x="862012" y="472738"/>
            <a:ext cx="10714059" cy="58847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50" spc="85" dirty="0">
                <a:solidFill>
                  <a:srgbClr val="0947C9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3650" spc="5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85" dirty="0">
                <a:solidFill>
                  <a:srgbClr val="0947C9"/>
                </a:solidFill>
                <a:latin typeface="Times New Roman"/>
                <a:ea typeface="Times New Roman"/>
              </a:rPr>
              <a:t>Rate</a:t>
            </a:r>
            <a:r>
              <a:rPr lang="en-US" altLang="zh-CN" sz="3650" spc="5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75" dirty="0">
                <a:solidFill>
                  <a:srgbClr val="0947C9"/>
                </a:solidFill>
                <a:latin typeface="Times New Roman"/>
                <a:ea typeface="Times New Roman"/>
              </a:rPr>
              <a:t>vs.</a:t>
            </a:r>
            <a:r>
              <a:rPr lang="en-US" altLang="zh-CN" sz="3650" spc="5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80" dirty="0">
                <a:solidFill>
                  <a:srgbClr val="0947C9"/>
                </a:solidFill>
                <a:latin typeface="Times New Roman"/>
                <a:ea typeface="Times New Roman"/>
              </a:rPr>
              <a:t>Orbit</a:t>
            </a:r>
            <a:r>
              <a:rPr lang="en-US" altLang="zh-CN" sz="3650" spc="5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94" dirty="0">
                <a:solidFill>
                  <a:srgbClr val="0947C9"/>
                </a:solidFill>
                <a:latin typeface="Times New Roman"/>
                <a:ea typeface="Times New Roman"/>
              </a:rPr>
              <a:t>Type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60"/>
              </a:lnSpc>
            </a:pPr>
            <a:endParaRPr lang="en-US" dirty="0"/>
          </a:p>
          <a:p>
            <a:pPr marL="285750" indent="-285750" hangingPunct="0">
              <a:lnSpc>
                <a:spcPct val="97083"/>
              </a:lnSpc>
              <a:buFont typeface="Arial" panose="020B0604020202020204" pitchFamily="34" charset="0"/>
              <a:buChar char="•"/>
            </a:pP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ea typeface="Times New Roman"/>
              </a:rPr>
              <a:t>plot,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ea typeface="Times New Roman"/>
              </a:rPr>
              <a:t>see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ea typeface="Times New Roman"/>
              </a:rPr>
              <a:t>rate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ea typeface="Times New Roman"/>
              </a:rPr>
              <a:t>different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ea typeface="Times New Roman"/>
              </a:rPr>
              <a:t>orbit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ea typeface="Times New Roman"/>
              </a:rPr>
              <a:t>types.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ea typeface="Times New Roman"/>
              </a:rPr>
              <a:t>note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ES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ea typeface="Times New Roman"/>
              </a:rPr>
              <a:t>L1,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GEO,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HEO,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SSO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have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ea typeface="Times New Roman"/>
              </a:rPr>
              <a:t>best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rate.</a:t>
            </a:r>
          </a:p>
          <a:p>
            <a:pPr>
              <a:lnSpc>
                <a:spcPts val="839"/>
              </a:lnSpc>
            </a:pPr>
            <a:endParaRPr lang="en-US" dirty="0"/>
          </a:p>
          <a:p>
            <a:pPr marL="0" indent="10267378">
              <a:lnSpc>
                <a:spcPct val="100000"/>
              </a:lnSpc>
            </a:pPr>
            <a:r>
              <a:rPr lang="en-US" altLang="zh-CN" sz="1550" spc="179" dirty="0">
                <a:solidFill>
                  <a:srgbClr val="1B7BDA"/>
                </a:solidFill>
                <a:latin typeface="Times New Roman"/>
                <a:ea typeface="Times New Roman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72"/>
          <p:cNvSpPr txBox="1"/>
          <p:nvPr/>
        </p:nvSpPr>
        <p:spPr>
          <a:xfrm>
            <a:off x="862012" y="472738"/>
            <a:ext cx="10524912" cy="58847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50" spc="60" dirty="0">
                <a:solidFill>
                  <a:srgbClr val="0947C9"/>
                </a:solidFill>
                <a:latin typeface="Times New Roman"/>
                <a:ea typeface="Times New Roman"/>
              </a:rPr>
              <a:t>Flight</a:t>
            </a:r>
            <a:r>
              <a:rPr lang="en-US" altLang="zh-CN" sz="3650" spc="4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89" dirty="0">
                <a:solidFill>
                  <a:srgbClr val="0947C9"/>
                </a:solidFill>
                <a:latin typeface="Times New Roman"/>
                <a:ea typeface="Times New Roman"/>
              </a:rPr>
              <a:t>Number</a:t>
            </a:r>
            <a:r>
              <a:rPr lang="en-US" altLang="zh-CN" sz="3650" spc="4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64" dirty="0">
                <a:solidFill>
                  <a:srgbClr val="0947C9"/>
                </a:solidFill>
                <a:latin typeface="Times New Roman"/>
                <a:ea typeface="Times New Roman"/>
              </a:rPr>
              <a:t>vs.</a:t>
            </a:r>
            <a:r>
              <a:rPr lang="en-US" altLang="zh-CN" sz="3650" spc="4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64" dirty="0">
                <a:solidFill>
                  <a:srgbClr val="0947C9"/>
                </a:solidFill>
                <a:latin typeface="Times New Roman"/>
                <a:ea typeface="Times New Roman"/>
              </a:rPr>
              <a:t>Orbit</a:t>
            </a:r>
            <a:r>
              <a:rPr lang="en-US" altLang="zh-CN" sz="3650" spc="4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85" dirty="0">
                <a:solidFill>
                  <a:srgbClr val="0947C9"/>
                </a:solidFill>
                <a:latin typeface="Times New Roman"/>
                <a:ea typeface="Times New Roman"/>
              </a:rPr>
              <a:t>Type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205"/>
              </a:lnSpc>
            </a:pPr>
            <a:endParaRPr lang="en-US" dirty="0"/>
          </a:p>
          <a:p>
            <a:pPr marL="285750" indent="-285750" hangingPunct="0">
              <a:lnSpc>
                <a:spcPct val="99166"/>
              </a:lnSpc>
              <a:buFont typeface="Arial" panose="020B0604020202020204" pitchFamily="34" charset="0"/>
              <a:buChar char="•"/>
            </a:pP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notice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rate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increases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number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flights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LEO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orbit.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some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orbits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like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GTO,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there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ea typeface="Times New Roman"/>
              </a:rPr>
              <a:t>no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relation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between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rate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ea typeface="Times New Roman"/>
              </a:rPr>
              <a:t>number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flights.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But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suppose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high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rate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some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orbits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like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SSO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HEO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due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knowledge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learned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during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former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launches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other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orbits.</a:t>
            </a:r>
          </a:p>
          <a:p>
            <a:pPr marL="0" indent="10267378">
              <a:lnSpc>
                <a:spcPct val="100000"/>
              </a:lnSpc>
              <a:spcBef>
                <a:spcPts val="320"/>
              </a:spcBef>
            </a:pPr>
            <a:r>
              <a:rPr lang="en-US" altLang="zh-CN" sz="1550" spc="179" dirty="0">
                <a:solidFill>
                  <a:srgbClr val="1B7BDA"/>
                </a:solidFill>
                <a:latin typeface="Times New Roman"/>
                <a:ea typeface="Times New Roman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74"/>
          <p:cNvSpPr txBox="1"/>
          <p:nvPr/>
        </p:nvSpPr>
        <p:spPr>
          <a:xfrm>
            <a:off x="862012" y="472738"/>
            <a:ext cx="10844566" cy="50937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50" spc="75" dirty="0">
                <a:solidFill>
                  <a:srgbClr val="0947C9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3650" spc="4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69" dirty="0">
                <a:solidFill>
                  <a:srgbClr val="0947C9"/>
                </a:solidFill>
                <a:latin typeface="Times New Roman"/>
                <a:ea typeface="Times New Roman"/>
              </a:rPr>
              <a:t>vs.</a:t>
            </a:r>
            <a:r>
              <a:rPr lang="en-US" altLang="zh-CN" sz="3650" spc="5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69" dirty="0">
                <a:solidFill>
                  <a:srgbClr val="0947C9"/>
                </a:solidFill>
                <a:latin typeface="Times New Roman"/>
                <a:ea typeface="Times New Roman"/>
              </a:rPr>
              <a:t>Orbit</a:t>
            </a:r>
            <a:r>
              <a:rPr lang="en-US" altLang="zh-CN" sz="3650" spc="4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89" dirty="0">
                <a:solidFill>
                  <a:srgbClr val="0947C9"/>
                </a:solidFill>
                <a:latin typeface="Times New Roman"/>
                <a:ea typeface="Times New Roman"/>
              </a:rPr>
              <a:t>Type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305"/>
              </a:lnSpc>
            </a:pPr>
            <a:endParaRPr lang="en-US" dirty="0"/>
          </a:p>
          <a:p>
            <a:pPr marL="285750" indent="-285750" hangingPunct="0">
              <a:lnSpc>
                <a:spcPct val="98750"/>
              </a:lnSpc>
              <a:buFont typeface="Arial" panose="020B0604020202020204" pitchFamily="34" charset="0"/>
              <a:buChar char="•"/>
            </a:pPr>
            <a:r>
              <a:rPr lang="en-US" altLang="zh-CN" sz="1800" spc="69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weight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payloads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have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great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influence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rate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launches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certain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ea typeface="Times New Roman"/>
              </a:rPr>
              <a:t>orbits.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example,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heavier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payloads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improve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rate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LEO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ea typeface="Times New Roman"/>
              </a:rPr>
              <a:t>orbit.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Another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finding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decreasing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weight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GTO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orbit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improves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launch.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11129391" y="6121313"/>
            <a:ext cx="371833" cy="236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50" spc="179" dirty="0">
                <a:solidFill>
                  <a:srgbClr val="1B7BDA"/>
                </a:solidFill>
                <a:latin typeface="Times New Roman"/>
                <a:ea typeface="Times New Roman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77"/>
          <p:cNvSpPr txBox="1"/>
          <p:nvPr/>
        </p:nvSpPr>
        <p:spPr>
          <a:xfrm>
            <a:off x="767645" y="472484"/>
            <a:ext cx="10622844" cy="55656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50" spc="64" dirty="0">
                <a:solidFill>
                  <a:srgbClr val="0947C9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3650" spc="3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60" dirty="0">
                <a:solidFill>
                  <a:srgbClr val="0947C9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3650" spc="3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64" dirty="0">
                <a:solidFill>
                  <a:srgbClr val="0947C9"/>
                </a:solidFill>
                <a:latin typeface="Times New Roman"/>
                <a:ea typeface="Times New Roman"/>
              </a:rPr>
              <a:t>Yearly</a:t>
            </a:r>
            <a:r>
              <a:rPr lang="en-US" altLang="zh-CN" sz="3650" spc="3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64" dirty="0">
                <a:solidFill>
                  <a:srgbClr val="0947C9"/>
                </a:solidFill>
                <a:latin typeface="Times New Roman"/>
                <a:ea typeface="Times New Roman"/>
              </a:rPr>
              <a:t>Trend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1800" spc="75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64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1800" spc="100" dirty="0">
                <a:solidFill>
                  <a:srgbClr val="282828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9" dirty="0">
                <a:solidFill>
                  <a:srgbClr val="282828"/>
                </a:solidFill>
                <a:latin typeface="Times New Roman"/>
                <a:ea typeface="Times New Roman"/>
              </a:rPr>
              <a:t>rate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282828"/>
                </a:solidFill>
                <a:latin typeface="Times New Roman"/>
                <a:ea typeface="Times New Roman"/>
              </a:rPr>
              <a:t>started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9" dirty="0">
                <a:solidFill>
                  <a:srgbClr val="282828"/>
                </a:solidFill>
                <a:latin typeface="Times New Roman"/>
                <a:ea typeface="Times New Roman"/>
              </a:rPr>
              <a:t>increasing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0" dirty="0">
                <a:solidFill>
                  <a:srgbClr val="282828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4" dirty="0">
                <a:solidFill>
                  <a:srgbClr val="282828"/>
                </a:solidFill>
                <a:latin typeface="Times New Roman"/>
                <a:ea typeface="Times New Roman"/>
              </a:rPr>
              <a:t>2013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4" dirty="0">
                <a:solidFill>
                  <a:srgbClr val="282828"/>
                </a:solidFill>
                <a:latin typeface="Times New Roman"/>
                <a:ea typeface="Times New Roman"/>
              </a:rPr>
              <a:t>and </a:t>
            </a:r>
            <a:r>
              <a:rPr lang="en-US" altLang="zh-CN" sz="1800" spc="89" dirty="0">
                <a:solidFill>
                  <a:srgbClr val="282828"/>
                </a:solidFill>
                <a:latin typeface="Times New Roman"/>
                <a:ea typeface="Times New Roman"/>
              </a:rPr>
              <a:t>kept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282828"/>
                </a:solidFill>
                <a:latin typeface="Times New Roman"/>
                <a:ea typeface="Times New Roman"/>
              </a:rPr>
              <a:t>until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0" dirty="0">
                <a:solidFill>
                  <a:srgbClr val="282828"/>
                </a:solidFill>
                <a:latin typeface="Times New Roman"/>
                <a:ea typeface="Times New Roman"/>
              </a:rPr>
              <a:t>2020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;</a:t>
            </a:r>
          </a:p>
          <a:p>
            <a:pPr>
              <a:lnSpc>
                <a:spcPts val="1360"/>
              </a:lnSpc>
            </a:pPr>
            <a:endParaRPr lang="en-US" dirty="0"/>
          </a:p>
          <a:p>
            <a:pPr marL="228600" indent="-228600" hangingPunct="0">
              <a:lnSpc>
                <a:spcPct val="100416"/>
              </a:lnSpc>
            </a:pPr>
            <a:r>
              <a:rPr lang="en-US" altLang="zh-CN" sz="1800" spc="69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5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4" dirty="0">
                <a:solidFill>
                  <a:srgbClr val="282828"/>
                </a:solidFill>
                <a:latin typeface="Times New Roman"/>
                <a:ea typeface="Times New Roman"/>
              </a:rPr>
              <a:t>seems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282828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first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282828"/>
                </a:solidFill>
                <a:latin typeface="Times New Roman"/>
                <a:ea typeface="Times New Roman"/>
              </a:rPr>
              <a:t>three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282828"/>
                </a:solidFill>
                <a:latin typeface="Times New Roman"/>
                <a:ea typeface="Times New Roman"/>
              </a:rPr>
              <a:t>years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4" dirty="0">
                <a:solidFill>
                  <a:srgbClr val="282828"/>
                </a:solidFill>
                <a:latin typeface="Times New Roman"/>
                <a:ea typeface="Times New Roman"/>
              </a:rPr>
              <a:t>were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4" dirty="0">
                <a:solidFill>
                  <a:srgbClr val="282828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period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adjusts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improvement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5" dirty="0">
                <a:solidFill>
                  <a:srgbClr val="282828"/>
                </a:solidFill>
                <a:latin typeface="Times New Roman"/>
                <a:ea typeface="Times New Roman"/>
              </a:rPr>
              <a:t>techno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logy.</a:t>
            </a:r>
          </a:p>
          <a:p>
            <a:pPr>
              <a:lnSpc>
                <a:spcPts val="1080"/>
              </a:lnSpc>
            </a:pPr>
            <a:endParaRPr lang="en-US" dirty="0"/>
          </a:p>
        </p:txBody>
      </p:sp>
      <p:sp>
        <p:nvSpPr>
          <p:cNvPr id="78" name="TextBox 78"/>
          <p:cNvSpPr txBox="1"/>
          <p:nvPr/>
        </p:nvSpPr>
        <p:spPr>
          <a:xfrm>
            <a:off x="11129391" y="6121313"/>
            <a:ext cx="371833" cy="236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50" spc="179" dirty="0">
                <a:solidFill>
                  <a:srgbClr val="1B7BDA"/>
                </a:solidFill>
                <a:latin typeface="Times New Roman"/>
                <a:ea typeface="Times New Roman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80"/>
          <p:cNvSpPr txBox="1"/>
          <p:nvPr/>
        </p:nvSpPr>
        <p:spPr>
          <a:xfrm>
            <a:off x="862012" y="472484"/>
            <a:ext cx="4468038" cy="15159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50" spc="40" dirty="0">
                <a:solidFill>
                  <a:srgbClr val="0947C9"/>
                </a:solidFill>
                <a:latin typeface="Times New Roman"/>
                <a:ea typeface="Times New Roman"/>
              </a:rPr>
              <a:t>All</a:t>
            </a:r>
            <a:r>
              <a:rPr lang="en-US" altLang="zh-CN" sz="3650" spc="25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44" dirty="0">
                <a:solidFill>
                  <a:srgbClr val="0947C9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3650" spc="3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40" dirty="0">
                <a:solidFill>
                  <a:srgbClr val="0947C9"/>
                </a:solidFill>
                <a:latin typeface="Times New Roman"/>
                <a:ea typeface="Times New Roman"/>
              </a:rPr>
              <a:t>Site</a:t>
            </a:r>
            <a:r>
              <a:rPr lang="en-US" altLang="zh-CN" sz="3650" spc="3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55" dirty="0">
                <a:solidFill>
                  <a:srgbClr val="0947C9"/>
                </a:solidFill>
                <a:latin typeface="Times New Roman"/>
                <a:ea typeface="Times New Roman"/>
              </a:rPr>
              <a:t>Names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394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1800" b="1" spc="-75" dirty="0">
                <a:solidFill>
                  <a:srgbClr val="000000"/>
                </a:solidFill>
                <a:latin typeface="Times New Roman"/>
                <a:ea typeface="Times New Roman"/>
              </a:rPr>
              <a:t>SQL</a:t>
            </a:r>
            <a:r>
              <a:rPr lang="en-US" altLang="zh-CN" sz="1800" b="1" spc="-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b="1" spc="-65" dirty="0">
                <a:solidFill>
                  <a:srgbClr val="000000"/>
                </a:solidFill>
                <a:latin typeface="Times New Roman"/>
                <a:ea typeface="Times New Roman"/>
              </a:rPr>
              <a:t>Query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8386366" y="1701086"/>
            <a:ext cx="702884" cy="27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00" b="1" spc="-3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1800" b="1" spc="-25" dirty="0">
                <a:solidFill>
                  <a:srgbClr val="000000"/>
                </a:solidFill>
                <a:latin typeface="Times New Roman"/>
                <a:ea typeface="Times New Roman"/>
              </a:rPr>
              <a:t>esults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863600" y="3783989"/>
            <a:ext cx="4999818" cy="11671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00" b="1" spc="-44" dirty="0">
                <a:solidFill>
                  <a:srgbClr val="000000"/>
                </a:solidFill>
                <a:latin typeface="Times New Roman"/>
                <a:ea typeface="Times New Roman"/>
              </a:rPr>
              <a:t>Explan</a:t>
            </a:r>
            <a:r>
              <a:rPr lang="en-US" altLang="zh-CN" sz="1800" b="1" spc="-34" dirty="0">
                <a:solidFill>
                  <a:srgbClr val="000000"/>
                </a:solidFill>
                <a:latin typeface="Times New Roman"/>
                <a:ea typeface="Times New Roman"/>
              </a:rPr>
              <a:t>ation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825"/>
              </a:lnSpc>
            </a:pPr>
            <a:endParaRPr lang="en-US" dirty="0"/>
          </a:p>
          <a:p>
            <a:pPr marL="0" hangingPunct="0">
              <a:lnSpc>
                <a:spcPct val="97083"/>
              </a:lnSpc>
            </a:pP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use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DISTINCT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query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allows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remove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-35" dirty="0">
                <a:solidFill>
                  <a:srgbClr val="000000"/>
                </a:solidFill>
                <a:latin typeface="Times New Roman"/>
                <a:ea typeface="Times New Roman"/>
              </a:rPr>
              <a:t>duplicate</a:t>
            </a:r>
            <a:r>
              <a:rPr lang="en-US" altLang="zh-CN" sz="1800" spc="-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-44" dirty="0">
                <a:solidFill>
                  <a:srgbClr val="000000"/>
                </a:solidFill>
                <a:latin typeface="Times New Roman"/>
                <a:ea typeface="Times New Roman"/>
              </a:rPr>
              <a:t>LAUNCH_SITE.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1129391" y="6121313"/>
            <a:ext cx="371833" cy="236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50" spc="179" dirty="0">
                <a:solidFill>
                  <a:srgbClr val="1B7BDA"/>
                </a:solidFill>
                <a:latin typeface="Times New Roman"/>
                <a:ea typeface="Times New Roman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85"/>
          <p:cNvSpPr txBox="1"/>
          <p:nvPr/>
        </p:nvSpPr>
        <p:spPr>
          <a:xfrm>
            <a:off x="862012" y="472484"/>
            <a:ext cx="7362628" cy="5562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50" spc="50" dirty="0">
                <a:solidFill>
                  <a:srgbClr val="0947C9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3650" spc="3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44" dirty="0">
                <a:solidFill>
                  <a:srgbClr val="0947C9"/>
                </a:solidFill>
                <a:latin typeface="Times New Roman"/>
                <a:ea typeface="Times New Roman"/>
              </a:rPr>
              <a:t>Site</a:t>
            </a:r>
            <a:r>
              <a:rPr lang="en-US" altLang="zh-CN" sz="3650" spc="3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60" dirty="0">
                <a:solidFill>
                  <a:srgbClr val="0947C9"/>
                </a:solidFill>
                <a:latin typeface="Times New Roman"/>
                <a:ea typeface="Times New Roman"/>
              </a:rPr>
              <a:t>Names</a:t>
            </a:r>
            <a:r>
              <a:rPr lang="en-US" altLang="zh-CN" sz="3650" spc="3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50" dirty="0">
                <a:solidFill>
                  <a:srgbClr val="0947C9"/>
                </a:solidFill>
                <a:latin typeface="Times New Roman"/>
                <a:ea typeface="Times New Roman"/>
              </a:rPr>
              <a:t>Begin</a:t>
            </a:r>
            <a:r>
              <a:rPr lang="en-US" altLang="zh-CN" sz="3650" spc="3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44" dirty="0">
                <a:solidFill>
                  <a:srgbClr val="0947C9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3650" spc="3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50" dirty="0">
                <a:solidFill>
                  <a:srgbClr val="0947C9"/>
                </a:solidFill>
                <a:latin typeface="Times New Roman"/>
                <a:ea typeface="Times New Roman"/>
              </a:rPr>
              <a:t>'CCA'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863600" y="1714143"/>
            <a:ext cx="6441379" cy="27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624195" algn="l"/>
              </a:tabLst>
            </a:pPr>
            <a:r>
              <a:rPr lang="en-US" altLang="zh-CN" sz="1800" b="1" spc="-80" dirty="0">
                <a:solidFill>
                  <a:srgbClr val="000000"/>
                </a:solidFill>
                <a:latin typeface="Times New Roman"/>
                <a:ea typeface="Times New Roman"/>
              </a:rPr>
              <a:t>SQL</a:t>
            </a:r>
            <a:r>
              <a:rPr lang="en-US" altLang="zh-CN" sz="1800" b="1" spc="-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b="1" spc="-69" dirty="0">
                <a:solidFill>
                  <a:srgbClr val="000000"/>
                </a:solidFill>
                <a:latin typeface="Times New Roman"/>
                <a:ea typeface="Times New Roman"/>
              </a:rPr>
              <a:t>Query	</a:t>
            </a:r>
            <a:r>
              <a:rPr lang="en-US" altLang="zh-CN" sz="1800" b="1" spc="-30" dirty="0">
                <a:solidFill>
                  <a:srgbClr val="000000"/>
                </a:solidFill>
                <a:latin typeface="Times New Roman"/>
                <a:ea typeface="Times New Roman"/>
              </a:rPr>
              <a:t>Results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863600" y="3783989"/>
            <a:ext cx="4832248" cy="17825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00" b="1" spc="-44" dirty="0">
                <a:solidFill>
                  <a:srgbClr val="000000"/>
                </a:solidFill>
                <a:latin typeface="Times New Roman"/>
                <a:ea typeface="Times New Roman"/>
              </a:rPr>
              <a:t>Explan</a:t>
            </a:r>
            <a:r>
              <a:rPr lang="en-US" altLang="zh-CN" sz="1800" b="1" spc="-34" dirty="0">
                <a:solidFill>
                  <a:srgbClr val="000000"/>
                </a:solidFill>
                <a:latin typeface="Times New Roman"/>
                <a:ea typeface="Times New Roman"/>
              </a:rPr>
              <a:t>ation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455"/>
              </a:lnSpc>
            </a:pPr>
            <a:endParaRPr lang="en-US" dirty="0"/>
          </a:p>
          <a:p>
            <a:pPr marL="0" hangingPunct="0">
              <a:lnSpc>
                <a:spcPct val="9875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WHERE</a:t>
            </a:r>
            <a:r>
              <a:rPr lang="en-US" altLang="zh-CN" sz="1800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clause</a:t>
            </a:r>
            <a:r>
              <a:rPr lang="en-US" altLang="zh-CN" sz="1800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followed</a:t>
            </a:r>
            <a:r>
              <a:rPr lang="en-US" altLang="zh-CN" sz="1800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1800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LIKE</a:t>
            </a:r>
            <a:r>
              <a:rPr lang="en-US" altLang="zh-CN" sz="1800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clause</a:t>
            </a:r>
            <a:r>
              <a:rPr lang="en-US" altLang="zh-CN" sz="1800" spc="-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filters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ea typeface="Times New Roman"/>
              </a:rPr>
              <a:t>sites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contain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substring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CCA.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LIMIT</a:t>
            </a:r>
            <a:r>
              <a:rPr lang="en-US" altLang="zh-CN" sz="1800" spc="1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5</a:t>
            </a:r>
            <a:r>
              <a:rPr lang="en-US" altLang="zh-CN" sz="1800" spc="1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shows</a:t>
            </a:r>
            <a:r>
              <a:rPr lang="en-US" altLang="zh-CN" sz="1800" spc="1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5</a:t>
            </a:r>
            <a:r>
              <a:rPr lang="en-US" altLang="zh-CN" sz="1800" spc="1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records</a:t>
            </a:r>
            <a:r>
              <a:rPr lang="en-US" altLang="zh-CN" sz="1800" spc="1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1800" spc="1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filtering.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11129391" y="6121313"/>
            <a:ext cx="371833" cy="236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50" spc="179" dirty="0">
                <a:solidFill>
                  <a:srgbClr val="1B7BDA"/>
                </a:solidFill>
                <a:latin typeface="Times New Roman"/>
                <a:ea typeface="Times New Roman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90"/>
          <p:cNvSpPr txBox="1"/>
          <p:nvPr/>
        </p:nvSpPr>
        <p:spPr>
          <a:xfrm>
            <a:off x="862012" y="472484"/>
            <a:ext cx="3857198" cy="15159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50" spc="64" dirty="0">
                <a:solidFill>
                  <a:srgbClr val="0947C9"/>
                </a:solidFill>
                <a:latin typeface="Times New Roman"/>
                <a:ea typeface="Times New Roman"/>
              </a:rPr>
              <a:t>Total</a:t>
            </a:r>
            <a:r>
              <a:rPr lang="en-US" altLang="zh-CN" sz="3650" spc="4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75" dirty="0">
                <a:solidFill>
                  <a:srgbClr val="0947C9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3650" spc="5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80" dirty="0">
                <a:solidFill>
                  <a:srgbClr val="0947C9"/>
                </a:solidFill>
                <a:latin typeface="Times New Roman"/>
                <a:ea typeface="Times New Roman"/>
              </a:rPr>
              <a:t>Mass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394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1800" b="1" spc="-75" dirty="0">
                <a:solidFill>
                  <a:srgbClr val="000000"/>
                </a:solidFill>
                <a:latin typeface="Times New Roman"/>
                <a:ea typeface="Times New Roman"/>
              </a:rPr>
              <a:t>SQL</a:t>
            </a:r>
            <a:r>
              <a:rPr lang="en-US" altLang="zh-CN" sz="1800" b="1" spc="-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b="1" spc="-65" dirty="0">
                <a:solidFill>
                  <a:srgbClr val="000000"/>
                </a:solidFill>
                <a:latin typeface="Times New Roman"/>
                <a:ea typeface="Times New Roman"/>
              </a:rPr>
              <a:t>Query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6487795" y="1714143"/>
            <a:ext cx="702884" cy="27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00" b="1" spc="-3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1800" b="1" spc="-25" dirty="0">
                <a:solidFill>
                  <a:srgbClr val="000000"/>
                </a:solidFill>
                <a:latin typeface="Times New Roman"/>
                <a:ea typeface="Times New Roman"/>
              </a:rPr>
              <a:t>esults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863600" y="3783989"/>
            <a:ext cx="4842318" cy="1291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00" b="1" spc="-44" dirty="0">
                <a:solidFill>
                  <a:srgbClr val="000000"/>
                </a:solidFill>
                <a:latin typeface="Times New Roman"/>
                <a:ea typeface="Times New Roman"/>
              </a:rPr>
              <a:t>Explan</a:t>
            </a:r>
            <a:r>
              <a:rPr lang="en-US" altLang="zh-CN" sz="1800" b="1" spc="-34" dirty="0">
                <a:solidFill>
                  <a:srgbClr val="000000"/>
                </a:solidFill>
                <a:latin typeface="Times New Roman"/>
                <a:ea typeface="Times New Roman"/>
              </a:rPr>
              <a:t>ation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800"/>
              </a:lnSpc>
            </a:pPr>
            <a:endParaRPr lang="en-US" dirty="0"/>
          </a:p>
          <a:p>
            <a:pPr marL="0" hangingPunct="0">
              <a:lnSpc>
                <a:spcPct val="97083"/>
              </a:lnSpc>
            </a:pP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query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returns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sum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all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masses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where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customer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NASA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(CRS).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11129391" y="6121313"/>
            <a:ext cx="371833" cy="236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50" spc="179" dirty="0">
                <a:solidFill>
                  <a:srgbClr val="1B7BDA"/>
                </a:solidFill>
                <a:latin typeface="Times New Roman"/>
                <a:ea typeface="Times New Roman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95"/>
          <p:cNvSpPr txBox="1"/>
          <p:nvPr/>
        </p:nvSpPr>
        <p:spPr>
          <a:xfrm>
            <a:off x="862012" y="472484"/>
            <a:ext cx="6974292" cy="5562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50" spc="125" dirty="0">
                <a:solidFill>
                  <a:srgbClr val="0947C9"/>
                </a:solidFill>
                <a:latin typeface="Times New Roman"/>
                <a:ea typeface="Times New Roman"/>
              </a:rPr>
              <a:t>Average</a:t>
            </a:r>
            <a:r>
              <a:rPr lang="en-US" altLang="zh-CN" sz="3650" spc="6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120" dirty="0">
                <a:solidFill>
                  <a:srgbClr val="0947C9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3650" spc="69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139" dirty="0">
                <a:solidFill>
                  <a:srgbClr val="0947C9"/>
                </a:solidFill>
                <a:latin typeface="Times New Roman"/>
                <a:ea typeface="Times New Roman"/>
              </a:rPr>
              <a:t>Mass</a:t>
            </a:r>
            <a:r>
              <a:rPr lang="en-US" altLang="zh-CN" sz="3650" spc="6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139" dirty="0">
                <a:solidFill>
                  <a:srgbClr val="0947C9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3650" spc="69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135" dirty="0">
                <a:solidFill>
                  <a:srgbClr val="0947C9"/>
                </a:solidFill>
                <a:latin typeface="Times New Roman"/>
                <a:ea typeface="Times New Roman"/>
              </a:rPr>
              <a:t>F9</a:t>
            </a:r>
            <a:r>
              <a:rPr lang="en-US" altLang="zh-CN" sz="3650" spc="6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114" dirty="0">
                <a:solidFill>
                  <a:srgbClr val="0947C9"/>
                </a:solidFill>
                <a:latin typeface="Times New Roman"/>
                <a:ea typeface="Times New Roman"/>
              </a:rPr>
              <a:t>v1.1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863600" y="1714143"/>
            <a:ext cx="6441379" cy="27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624195" algn="l"/>
              </a:tabLst>
            </a:pPr>
            <a:r>
              <a:rPr lang="en-US" altLang="zh-CN" sz="1800" b="1" spc="-80" dirty="0">
                <a:solidFill>
                  <a:srgbClr val="000000"/>
                </a:solidFill>
                <a:latin typeface="Times New Roman"/>
                <a:ea typeface="Times New Roman"/>
              </a:rPr>
              <a:t>SQL</a:t>
            </a:r>
            <a:r>
              <a:rPr lang="en-US" altLang="zh-CN" sz="1800" b="1" spc="-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b="1" spc="-69" dirty="0">
                <a:solidFill>
                  <a:srgbClr val="000000"/>
                </a:solidFill>
                <a:latin typeface="Times New Roman"/>
                <a:ea typeface="Times New Roman"/>
              </a:rPr>
              <a:t>Query	</a:t>
            </a:r>
            <a:r>
              <a:rPr lang="en-US" altLang="zh-CN" sz="1800" b="1" spc="-30" dirty="0">
                <a:solidFill>
                  <a:srgbClr val="000000"/>
                </a:solidFill>
                <a:latin typeface="Times New Roman"/>
                <a:ea typeface="Times New Roman"/>
              </a:rPr>
              <a:t>Results</a:t>
            </a:r>
          </a:p>
        </p:txBody>
      </p:sp>
      <p:sp>
        <p:nvSpPr>
          <p:cNvPr id="97" name="TextBox 97"/>
          <p:cNvSpPr txBox="1"/>
          <p:nvPr/>
        </p:nvSpPr>
        <p:spPr>
          <a:xfrm>
            <a:off x="863600" y="3783989"/>
            <a:ext cx="5213393" cy="15725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00" b="1" spc="-44" dirty="0">
                <a:solidFill>
                  <a:srgbClr val="000000"/>
                </a:solidFill>
                <a:latin typeface="Times New Roman"/>
                <a:ea typeface="Times New Roman"/>
              </a:rPr>
              <a:t>Explan</a:t>
            </a:r>
            <a:r>
              <a:rPr lang="en-US" altLang="zh-CN" sz="1800" b="1" spc="-34" dirty="0">
                <a:solidFill>
                  <a:srgbClr val="000000"/>
                </a:solidFill>
                <a:latin typeface="Times New Roman"/>
                <a:ea typeface="Times New Roman"/>
              </a:rPr>
              <a:t>ation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800"/>
              </a:lnSpc>
            </a:pPr>
            <a:endParaRPr lang="en-US" dirty="0"/>
          </a:p>
          <a:p>
            <a:pPr marL="0" hangingPunct="0">
              <a:lnSpc>
                <a:spcPct val="98750"/>
              </a:lnSpc>
            </a:pP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query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returns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average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all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masses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where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booster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version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contains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substring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0" dirty="0">
                <a:solidFill>
                  <a:srgbClr val="000000"/>
                </a:solidFill>
                <a:latin typeface="Times New Roman"/>
                <a:ea typeface="Times New Roman"/>
              </a:rPr>
              <a:t>F9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ea typeface="Times New Roman"/>
              </a:rPr>
              <a:t>v1.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1.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11129391" y="6121313"/>
            <a:ext cx="371833" cy="236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50" spc="179" dirty="0">
                <a:solidFill>
                  <a:srgbClr val="1B7BDA"/>
                </a:solidFill>
                <a:latin typeface="Times New Roman"/>
                <a:ea typeface="Times New Roman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1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00"/>
          <p:cNvSpPr txBox="1"/>
          <p:nvPr/>
        </p:nvSpPr>
        <p:spPr>
          <a:xfrm>
            <a:off x="862012" y="472484"/>
            <a:ext cx="7659909" cy="5562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50" spc="69" dirty="0">
                <a:solidFill>
                  <a:srgbClr val="0947C9"/>
                </a:solidFill>
                <a:latin typeface="Times New Roman"/>
                <a:ea typeface="Times New Roman"/>
              </a:rPr>
              <a:t>First</a:t>
            </a:r>
            <a:r>
              <a:rPr lang="en-US" altLang="zh-CN" sz="3650" spc="5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85" dirty="0">
                <a:solidFill>
                  <a:srgbClr val="0947C9"/>
                </a:solidFill>
                <a:latin typeface="Times New Roman"/>
                <a:ea typeface="Times New Roman"/>
              </a:rPr>
              <a:t>Successful</a:t>
            </a:r>
            <a:r>
              <a:rPr lang="en-US" altLang="zh-CN" sz="3650" spc="55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110" dirty="0">
                <a:solidFill>
                  <a:srgbClr val="0947C9"/>
                </a:solidFill>
                <a:latin typeface="Times New Roman"/>
                <a:ea typeface="Times New Roman"/>
              </a:rPr>
              <a:t>Ground</a:t>
            </a:r>
            <a:r>
              <a:rPr lang="en-US" altLang="zh-CN" sz="3650" spc="55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94" dirty="0">
                <a:solidFill>
                  <a:srgbClr val="0947C9"/>
                </a:solidFill>
                <a:latin typeface="Times New Roman"/>
                <a:ea typeface="Times New Roman"/>
              </a:rPr>
              <a:t>Landing</a:t>
            </a:r>
            <a:r>
              <a:rPr lang="en-US" altLang="zh-CN" sz="3650" spc="55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100" dirty="0">
                <a:solidFill>
                  <a:srgbClr val="0947C9"/>
                </a:solidFill>
                <a:latin typeface="Times New Roman"/>
                <a:ea typeface="Times New Roman"/>
              </a:rPr>
              <a:t>Date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863600" y="1714143"/>
            <a:ext cx="6441379" cy="27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624195" algn="l"/>
              </a:tabLst>
            </a:pPr>
            <a:r>
              <a:rPr lang="en-US" altLang="zh-CN" sz="1800" b="1" spc="-80" dirty="0">
                <a:solidFill>
                  <a:srgbClr val="000000"/>
                </a:solidFill>
                <a:latin typeface="Times New Roman"/>
                <a:ea typeface="Times New Roman"/>
              </a:rPr>
              <a:t>SQL</a:t>
            </a:r>
            <a:r>
              <a:rPr lang="en-US" altLang="zh-CN" sz="1800" b="1" spc="-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b="1" spc="-69" dirty="0">
                <a:solidFill>
                  <a:srgbClr val="000000"/>
                </a:solidFill>
                <a:latin typeface="Times New Roman"/>
                <a:ea typeface="Times New Roman"/>
              </a:rPr>
              <a:t>Query	</a:t>
            </a:r>
            <a:r>
              <a:rPr lang="en-US" altLang="zh-CN" sz="1800" b="1" spc="-30" dirty="0">
                <a:solidFill>
                  <a:srgbClr val="000000"/>
                </a:solidFill>
                <a:latin typeface="Times New Roman"/>
                <a:ea typeface="Times New Roman"/>
              </a:rPr>
              <a:t>Results</a:t>
            </a:r>
          </a:p>
        </p:txBody>
      </p:sp>
      <p:sp>
        <p:nvSpPr>
          <p:cNvPr id="102" name="TextBox 102"/>
          <p:cNvSpPr txBox="1"/>
          <p:nvPr/>
        </p:nvSpPr>
        <p:spPr>
          <a:xfrm>
            <a:off x="863600" y="3783989"/>
            <a:ext cx="5232400" cy="24096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00" b="1" spc="-44" dirty="0">
                <a:solidFill>
                  <a:srgbClr val="000000"/>
                </a:solidFill>
                <a:latin typeface="Times New Roman"/>
                <a:ea typeface="Times New Roman"/>
              </a:rPr>
              <a:t>Explan</a:t>
            </a:r>
            <a:r>
              <a:rPr lang="en-US" altLang="zh-CN" sz="1800" b="1" spc="-34" dirty="0">
                <a:solidFill>
                  <a:srgbClr val="000000"/>
                </a:solidFill>
                <a:latin typeface="Times New Roman"/>
                <a:ea typeface="Times New Roman"/>
              </a:rPr>
              <a:t>ation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800"/>
              </a:lnSpc>
            </a:pPr>
            <a:endParaRPr lang="en-US" dirty="0"/>
          </a:p>
          <a:p>
            <a:pPr marL="0" hangingPunct="0">
              <a:lnSpc>
                <a:spcPct val="97083"/>
              </a:lnSpc>
            </a:pP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query,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select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oldest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successful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land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ing.</a:t>
            </a:r>
          </a:p>
          <a:p>
            <a:pPr marL="0" hangingPunct="0">
              <a:lnSpc>
                <a:spcPct val="100416"/>
              </a:lnSpc>
            </a:pPr>
            <a:r>
              <a:rPr lang="en-US" altLang="zh-CN" sz="1800" spc="34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WHERE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clause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filters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dataset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order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ea typeface="Times New Roman"/>
              </a:rPr>
              <a:t>keep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only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records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where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landing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was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successful.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MIN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function,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select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record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oldest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date.</a:t>
            </a:r>
          </a:p>
        </p:txBody>
      </p:sp>
      <p:sp>
        <p:nvSpPr>
          <p:cNvPr id="103" name="TextBox 103"/>
          <p:cNvSpPr txBox="1"/>
          <p:nvPr/>
        </p:nvSpPr>
        <p:spPr>
          <a:xfrm>
            <a:off x="11129391" y="6121313"/>
            <a:ext cx="371833" cy="236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50" spc="179" dirty="0">
                <a:solidFill>
                  <a:srgbClr val="1B7BDA"/>
                </a:solidFill>
                <a:latin typeface="Times New Roman"/>
                <a:ea typeface="Times New Roman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05"/>
          <p:cNvSpPr txBox="1"/>
          <p:nvPr/>
        </p:nvSpPr>
        <p:spPr>
          <a:xfrm>
            <a:off x="862012" y="585574"/>
            <a:ext cx="9707240" cy="3733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450" spc="104" dirty="0">
                <a:solidFill>
                  <a:srgbClr val="0947C9"/>
                </a:solidFill>
                <a:latin typeface="Times New Roman"/>
                <a:ea typeface="Times New Roman"/>
              </a:rPr>
              <a:t>Successful</a:t>
            </a:r>
            <a:r>
              <a:rPr lang="en-US" altLang="zh-CN" sz="2450" spc="6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50" spc="120" dirty="0">
                <a:solidFill>
                  <a:srgbClr val="0947C9"/>
                </a:solidFill>
                <a:latin typeface="Times New Roman"/>
                <a:ea typeface="Times New Roman"/>
              </a:rPr>
              <a:t>Drone</a:t>
            </a:r>
            <a:r>
              <a:rPr lang="en-US" altLang="zh-CN" sz="2450" spc="6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50" spc="114" dirty="0">
                <a:solidFill>
                  <a:srgbClr val="0947C9"/>
                </a:solidFill>
                <a:latin typeface="Times New Roman"/>
                <a:ea typeface="Times New Roman"/>
              </a:rPr>
              <a:t>Ship</a:t>
            </a:r>
            <a:r>
              <a:rPr lang="en-US" altLang="zh-CN" sz="2450" spc="6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50" spc="114" dirty="0">
                <a:solidFill>
                  <a:srgbClr val="0947C9"/>
                </a:solidFill>
                <a:latin typeface="Times New Roman"/>
                <a:ea typeface="Times New Roman"/>
              </a:rPr>
              <a:t>Landing</a:t>
            </a:r>
            <a:r>
              <a:rPr lang="en-US" altLang="zh-CN" sz="2450" spc="6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50" spc="114" dirty="0">
                <a:solidFill>
                  <a:srgbClr val="0947C9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2450" spc="6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50" spc="114" dirty="0">
                <a:solidFill>
                  <a:srgbClr val="0947C9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2450" spc="6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50" spc="114" dirty="0">
                <a:solidFill>
                  <a:srgbClr val="0947C9"/>
                </a:solidFill>
                <a:latin typeface="Times New Roman"/>
                <a:ea typeface="Times New Roman"/>
              </a:rPr>
              <a:t>between</a:t>
            </a:r>
            <a:r>
              <a:rPr lang="en-US" altLang="zh-CN" sz="2450" spc="6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50" spc="125" dirty="0">
                <a:solidFill>
                  <a:srgbClr val="0947C9"/>
                </a:solidFill>
                <a:latin typeface="Times New Roman"/>
                <a:ea typeface="Times New Roman"/>
              </a:rPr>
              <a:t>4000</a:t>
            </a:r>
            <a:r>
              <a:rPr lang="en-US" altLang="zh-CN" sz="2450" spc="6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50" spc="120" dirty="0">
                <a:solidFill>
                  <a:srgbClr val="0947C9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450" spc="6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50" spc="125" dirty="0">
                <a:solidFill>
                  <a:srgbClr val="0947C9"/>
                </a:solidFill>
                <a:latin typeface="Times New Roman"/>
                <a:ea typeface="Times New Roman"/>
              </a:rPr>
              <a:t>6000</a:t>
            </a:r>
          </a:p>
        </p:txBody>
      </p:sp>
      <p:sp>
        <p:nvSpPr>
          <p:cNvPr id="106" name="TextBox 106"/>
          <p:cNvSpPr txBox="1"/>
          <p:nvPr/>
        </p:nvSpPr>
        <p:spPr>
          <a:xfrm>
            <a:off x="863600" y="1714143"/>
            <a:ext cx="6441379" cy="27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624195" algn="l"/>
              </a:tabLst>
            </a:pPr>
            <a:r>
              <a:rPr lang="en-US" altLang="zh-CN" sz="1800" b="1" spc="-80" dirty="0">
                <a:solidFill>
                  <a:srgbClr val="000000"/>
                </a:solidFill>
                <a:latin typeface="Times New Roman"/>
                <a:ea typeface="Times New Roman"/>
              </a:rPr>
              <a:t>SQL</a:t>
            </a:r>
            <a:r>
              <a:rPr lang="en-US" altLang="zh-CN" sz="1800" b="1" spc="-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b="1" spc="-69" dirty="0">
                <a:solidFill>
                  <a:srgbClr val="000000"/>
                </a:solidFill>
                <a:latin typeface="Times New Roman"/>
                <a:ea typeface="Times New Roman"/>
              </a:rPr>
              <a:t>Query	</a:t>
            </a:r>
            <a:r>
              <a:rPr lang="en-US" altLang="zh-CN" sz="1800" b="1" spc="-30" dirty="0">
                <a:solidFill>
                  <a:srgbClr val="000000"/>
                </a:solidFill>
                <a:latin typeface="Times New Roman"/>
                <a:ea typeface="Times New Roman"/>
              </a:rPr>
              <a:t>Results</a:t>
            </a:r>
          </a:p>
        </p:txBody>
      </p:sp>
      <p:sp>
        <p:nvSpPr>
          <p:cNvPr id="107" name="TextBox 107"/>
          <p:cNvSpPr txBox="1"/>
          <p:nvPr/>
        </p:nvSpPr>
        <p:spPr>
          <a:xfrm>
            <a:off x="863600" y="3783989"/>
            <a:ext cx="5261467" cy="18492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00" b="1" spc="-44" dirty="0">
                <a:solidFill>
                  <a:srgbClr val="000000"/>
                </a:solidFill>
                <a:latin typeface="Times New Roman"/>
                <a:ea typeface="Times New Roman"/>
              </a:rPr>
              <a:t>Explan</a:t>
            </a:r>
            <a:r>
              <a:rPr lang="en-US" altLang="zh-CN" sz="1800" b="1" spc="-34" dirty="0">
                <a:solidFill>
                  <a:srgbClr val="000000"/>
                </a:solidFill>
                <a:latin typeface="Times New Roman"/>
                <a:ea typeface="Times New Roman"/>
              </a:rPr>
              <a:t>ation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800"/>
              </a:lnSpc>
            </a:pPr>
            <a:endParaRPr lang="en-US" dirty="0"/>
          </a:p>
          <a:p>
            <a:pPr marL="0" hangingPunct="0">
              <a:lnSpc>
                <a:spcPct val="99166"/>
              </a:lnSpc>
            </a:pP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query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returns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booster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version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where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landing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was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successful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mass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between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4000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ea typeface="Times New Roman"/>
              </a:rPr>
              <a:t>6000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kg.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WHERE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clauses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filter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5" dirty="0">
                <a:solidFill>
                  <a:srgbClr val="000000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set.</a:t>
            </a:r>
          </a:p>
        </p:txBody>
      </p:sp>
      <p:sp>
        <p:nvSpPr>
          <p:cNvPr id="108" name="TextBox 108"/>
          <p:cNvSpPr txBox="1"/>
          <p:nvPr/>
        </p:nvSpPr>
        <p:spPr>
          <a:xfrm>
            <a:off x="11129391" y="6121313"/>
            <a:ext cx="371833" cy="236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50" spc="179" dirty="0">
                <a:solidFill>
                  <a:srgbClr val="1B7BDA"/>
                </a:solidFill>
                <a:latin typeface="Times New Roman"/>
                <a:ea typeface="Times New Roman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6"/>
          <p:cNvSpPr txBox="1"/>
          <p:nvPr/>
        </p:nvSpPr>
        <p:spPr>
          <a:xfrm>
            <a:off x="862012" y="472738"/>
            <a:ext cx="6332794" cy="56531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50" spc="10" dirty="0">
                <a:solidFill>
                  <a:srgbClr val="0947C9"/>
                </a:solidFill>
                <a:latin typeface="Times New Roman"/>
                <a:ea typeface="Times New Roman"/>
              </a:rPr>
              <a:t>Executive</a:t>
            </a:r>
            <a:r>
              <a:rPr lang="en-US" altLang="zh-CN" sz="3650" spc="25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20" dirty="0">
                <a:solidFill>
                  <a:srgbClr val="0947C9"/>
                </a:solidFill>
                <a:latin typeface="Times New Roman"/>
                <a:ea typeface="Times New Roman"/>
              </a:rPr>
              <a:t>Summary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750"/>
              </a:lnSpc>
            </a:pPr>
            <a:endParaRPr lang="en-US" dirty="0"/>
          </a:p>
          <a:p>
            <a:pPr marL="0" indent="189230">
              <a:lnSpc>
                <a:spcPct val="100000"/>
              </a:lnSpc>
            </a:pPr>
            <a:r>
              <a:rPr lang="en-US" altLang="zh-CN" sz="2150" spc="6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150" spc="6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150" spc="100" dirty="0">
                <a:solidFill>
                  <a:srgbClr val="282828"/>
                </a:solidFill>
                <a:latin typeface="Times New Roman"/>
                <a:ea typeface="Times New Roman"/>
              </a:rPr>
              <a:t>Summary</a:t>
            </a:r>
            <a:r>
              <a:rPr lang="en-US" altLang="zh-CN" sz="2150" spc="6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80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150" spc="5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80" dirty="0">
                <a:solidFill>
                  <a:srgbClr val="282828"/>
                </a:solidFill>
                <a:latin typeface="Times New Roman"/>
                <a:ea typeface="Times New Roman"/>
              </a:rPr>
              <a:t>methodologies</a:t>
            </a:r>
          </a:p>
          <a:p>
            <a:pPr>
              <a:lnSpc>
                <a:spcPts val="1205"/>
              </a:lnSpc>
            </a:pPr>
            <a:endParaRPr lang="en-US" dirty="0"/>
          </a:p>
          <a:p>
            <a:pPr marL="0" indent="646747">
              <a:lnSpc>
                <a:spcPct val="100000"/>
              </a:lnSpc>
            </a:pPr>
            <a:r>
              <a:rPr lang="en-US" altLang="zh-CN" sz="180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129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1800" spc="1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Collection</a:t>
            </a:r>
            <a:r>
              <a:rPr lang="en-US" altLang="zh-CN" sz="1800" spc="11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via</a:t>
            </a:r>
            <a:r>
              <a:rPr lang="en-US" altLang="zh-CN" sz="1800" spc="1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API,</a:t>
            </a:r>
            <a:r>
              <a:rPr lang="en-US" altLang="zh-CN" sz="1800" spc="1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Web</a:t>
            </a:r>
            <a:r>
              <a:rPr lang="en-US" altLang="zh-CN" sz="1800" spc="1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Scraping</a:t>
            </a:r>
          </a:p>
          <a:p>
            <a:pPr>
              <a:lnSpc>
                <a:spcPts val="1214"/>
              </a:lnSpc>
            </a:pPr>
            <a:endParaRPr lang="en-US" dirty="0"/>
          </a:p>
          <a:p>
            <a:pPr marL="0" indent="646747">
              <a:lnSpc>
                <a:spcPct val="100000"/>
              </a:lnSpc>
            </a:pPr>
            <a:r>
              <a:rPr lang="en-US" altLang="zh-CN" sz="180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125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Exploratory</a:t>
            </a:r>
            <a:r>
              <a:rPr lang="en-US" altLang="zh-CN" sz="1800" spc="11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1800" spc="11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Analysis</a:t>
            </a:r>
            <a:r>
              <a:rPr lang="en-US" altLang="zh-CN" sz="1800" spc="11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(EDA)</a:t>
            </a:r>
            <a:r>
              <a:rPr lang="en-US" altLang="zh-CN" sz="1800" spc="11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800" spc="11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1800" spc="11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Visualization</a:t>
            </a:r>
          </a:p>
          <a:p>
            <a:pPr>
              <a:lnSpc>
                <a:spcPts val="1139"/>
              </a:lnSpc>
            </a:pPr>
            <a:endParaRPr lang="en-US" dirty="0"/>
          </a:p>
          <a:p>
            <a:pPr marL="0" indent="646747">
              <a:lnSpc>
                <a:spcPct val="100000"/>
              </a:lnSpc>
            </a:pPr>
            <a:r>
              <a:rPr lang="en-US" altLang="zh-CN" sz="180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-50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EDA</a:t>
            </a:r>
            <a:r>
              <a:rPr lang="en-US" altLang="zh-CN" sz="1800" spc="-5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800" spc="-5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SQL</a:t>
            </a:r>
          </a:p>
          <a:p>
            <a:pPr>
              <a:lnSpc>
                <a:spcPts val="1219"/>
              </a:lnSpc>
            </a:pPr>
            <a:endParaRPr lang="en-US" dirty="0"/>
          </a:p>
          <a:p>
            <a:pPr marL="0" indent="646747">
              <a:lnSpc>
                <a:spcPct val="100000"/>
              </a:lnSpc>
            </a:pPr>
            <a:r>
              <a:rPr lang="en-US" altLang="zh-CN" sz="1800" spc="2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20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ea typeface="Times New Roman"/>
              </a:rPr>
              <a:t>Interactive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Map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ea typeface="Times New Roman"/>
              </a:rPr>
              <a:t>Folium</a:t>
            </a:r>
          </a:p>
          <a:p>
            <a:pPr>
              <a:lnSpc>
                <a:spcPts val="1139"/>
              </a:lnSpc>
            </a:pPr>
            <a:endParaRPr lang="en-US" dirty="0"/>
          </a:p>
          <a:p>
            <a:pPr marL="0" indent="646747">
              <a:lnSpc>
                <a:spcPct val="100000"/>
              </a:lnSpc>
            </a:pPr>
            <a:r>
              <a:rPr lang="en-US" altLang="zh-CN" sz="1800" spc="3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30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Dashboards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Plotly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Dash</a:t>
            </a:r>
          </a:p>
          <a:p>
            <a:pPr>
              <a:lnSpc>
                <a:spcPts val="1219"/>
              </a:lnSpc>
            </a:pPr>
            <a:endParaRPr lang="en-US" dirty="0"/>
          </a:p>
          <a:p>
            <a:pPr marL="0" indent="646747">
              <a:lnSpc>
                <a:spcPct val="100000"/>
              </a:lnSpc>
            </a:pPr>
            <a:r>
              <a:rPr lang="en-US" altLang="zh-CN" sz="1800" spc="2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20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ea typeface="Times New Roman"/>
              </a:rPr>
              <a:t>Predictive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ea typeface="Times New Roman"/>
              </a:rPr>
              <a:t>Analysis</a:t>
            </a:r>
          </a:p>
          <a:p>
            <a:pPr>
              <a:lnSpc>
                <a:spcPts val="1185"/>
              </a:lnSpc>
            </a:pPr>
            <a:endParaRPr lang="en-US" dirty="0"/>
          </a:p>
          <a:p>
            <a:pPr marL="0" indent="189230">
              <a:lnSpc>
                <a:spcPct val="100000"/>
              </a:lnSpc>
            </a:pPr>
            <a:r>
              <a:rPr lang="en-US" altLang="zh-CN" sz="2150" spc="55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150" spc="5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150" spc="89" dirty="0">
                <a:solidFill>
                  <a:srgbClr val="282828"/>
                </a:solidFill>
                <a:latin typeface="Times New Roman"/>
                <a:ea typeface="Times New Roman"/>
              </a:rPr>
              <a:t>Summary</a:t>
            </a:r>
            <a:r>
              <a:rPr lang="en-US" altLang="zh-CN" sz="215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75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15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55" dirty="0">
                <a:solidFill>
                  <a:srgbClr val="282828"/>
                </a:solidFill>
                <a:latin typeface="Times New Roman"/>
                <a:ea typeface="Times New Roman"/>
              </a:rPr>
              <a:t>all</a:t>
            </a:r>
            <a:r>
              <a:rPr lang="en-US" altLang="zh-CN" sz="215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60" dirty="0">
                <a:solidFill>
                  <a:srgbClr val="282828"/>
                </a:solidFill>
                <a:latin typeface="Times New Roman"/>
                <a:ea typeface="Times New Roman"/>
              </a:rPr>
              <a:t>results</a:t>
            </a:r>
          </a:p>
          <a:p>
            <a:pPr>
              <a:lnSpc>
                <a:spcPts val="1205"/>
              </a:lnSpc>
            </a:pPr>
            <a:endParaRPr lang="en-US" dirty="0"/>
          </a:p>
          <a:p>
            <a:pPr marL="0" indent="646747">
              <a:lnSpc>
                <a:spcPct val="100000"/>
              </a:lnSpc>
            </a:pPr>
            <a:r>
              <a:rPr lang="en-US" altLang="zh-CN" sz="1800" spc="25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25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ea typeface="Times New Roman"/>
              </a:rPr>
              <a:t>Exploratory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ea typeface="Times New Roman"/>
              </a:rPr>
              <a:t>Analysis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ea typeface="Times New Roman"/>
              </a:rPr>
              <a:t>results</a:t>
            </a:r>
          </a:p>
          <a:p>
            <a:pPr>
              <a:lnSpc>
                <a:spcPts val="1139"/>
              </a:lnSpc>
            </a:pPr>
            <a:endParaRPr lang="en-US" dirty="0"/>
          </a:p>
          <a:p>
            <a:pPr marL="0" indent="646747">
              <a:lnSpc>
                <a:spcPct val="100000"/>
              </a:lnSpc>
            </a:pPr>
            <a:r>
              <a:rPr lang="en-US" altLang="zh-CN" sz="1800" spc="55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44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Interactive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282828"/>
                </a:solidFill>
                <a:latin typeface="Times New Roman"/>
                <a:ea typeface="Times New Roman"/>
              </a:rPr>
              <a:t>maps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ea typeface="Times New Roman"/>
              </a:rPr>
              <a:t>dashboard</a:t>
            </a:r>
          </a:p>
          <a:p>
            <a:pPr>
              <a:lnSpc>
                <a:spcPts val="1080"/>
              </a:lnSpc>
            </a:pPr>
            <a:endParaRPr lang="en-US" dirty="0"/>
          </a:p>
          <a:p>
            <a:pPr marL="0" indent="646747">
              <a:lnSpc>
                <a:spcPct val="100000"/>
              </a:lnSpc>
            </a:pPr>
            <a:r>
              <a:rPr lang="en-US" altLang="zh-CN" sz="1800" spc="4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40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Predictive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results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53089" y="6125899"/>
            <a:ext cx="248007" cy="236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50" spc="164" dirty="0">
                <a:solidFill>
                  <a:srgbClr val="1B7BDA"/>
                </a:solidFill>
                <a:latin typeface="Times New Roman"/>
                <a:ea typeface="Times New Roman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10"/>
          <p:cNvSpPr txBox="1"/>
          <p:nvPr/>
        </p:nvSpPr>
        <p:spPr>
          <a:xfrm>
            <a:off x="862012" y="529041"/>
            <a:ext cx="9883292" cy="464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050" spc="69" dirty="0">
                <a:solidFill>
                  <a:srgbClr val="0947C9"/>
                </a:solidFill>
                <a:latin typeface="Times New Roman"/>
                <a:ea typeface="Times New Roman"/>
              </a:rPr>
              <a:t>Total</a:t>
            </a:r>
            <a:r>
              <a:rPr lang="en-US" altLang="zh-CN" sz="3050" spc="4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50" spc="100" dirty="0">
                <a:solidFill>
                  <a:srgbClr val="0947C9"/>
                </a:solidFill>
                <a:latin typeface="Times New Roman"/>
                <a:ea typeface="Times New Roman"/>
              </a:rPr>
              <a:t>Number</a:t>
            </a:r>
            <a:r>
              <a:rPr lang="en-US" altLang="zh-CN" sz="3050" spc="5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50" spc="75" dirty="0">
                <a:solidFill>
                  <a:srgbClr val="0947C9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3050" spc="5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50" spc="75" dirty="0">
                <a:solidFill>
                  <a:srgbClr val="0947C9"/>
                </a:solidFill>
                <a:latin typeface="Times New Roman"/>
                <a:ea typeface="Times New Roman"/>
              </a:rPr>
              <a:t>Successful</a:t>
            </a:r>
            <a:r>
              <a:rPr lang="en-US" altLang="zh-CN" sz="3050" spc="5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50" spc="85" dirty="0">
                <a:solidFill>
                  <a:srgbClr val="0947C9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3050" spc="4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50" spc="69" dirty="0">
                <a:solidFill>
                  <a:srgbClr val="0947C9"/>
                </a:solidFill>
                <a:latin typeface="Times New Roman"/>
                <a:ea typeface="Times New Roman"/>
              </a:rPr>
              <a:t>Failure</a:t>
            </a:r>
            <a:r>
              <a:rPr lang="en-US" altLang="zh-CN" sz="3050" spc="5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50" spc="80" dirty="0">
                <a:solidFill>
                  <a:srgbClr val="0947C9"/>
                </a:solidFill>
                <a:latin typeface="Times New Roman"/>
                <a:ea typeface="Times New Roman"/>
              </a:rPr>
              <a:t>Mission</a:t>
            </a:r>
            <a:r>
              <a:rPr lang="en-US" altLang="zh-CN" sz="3050" spc="5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50" spc="89" dirty="0">
                <a:solidFill>
                  <a:srgbClr val="0947C9"/>
                </a:solidFill>
                <a:latin typeface="Times New Roman"/>
                <a:ea typeface="Times New Roman"/>
              </a:rPr>
              <a:t>Outcomes</a:t>
            </a:r>
          </a:p>
        </p:txBody>
      </p:sp>
      <p:sp>
        <p:nvSpPr>
          <p:cNvPr id="111" name="TextBox 111"/>
          <p:cNvSpPr txBox="1"/>
          <p:nvPr/>
        </p:nvSpPr>
        <p:spPr>
          <a:xfrm>
            <a:off x="863600" y="1714143"/>
            <a:ext cx="6441379" cy="27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624195" algn="l"/>
              </a:tabLst>
            </a:pPr>
            <a:r>
              <a:rPr lang="en-US" altLang="zh-CN" sz="1800" b="1" spc="-80" dirty="0">
                <a:solidFill>
                  <a:srgbClr val="000000"/>
                </a:solidFill>
                <a:latin typeface="Times New Roman"/>
                <a:ea typeface="Times New Roman"/>
              </a:rPr>
              <a:t>SQL</a:t>
            </a:r>
            <a:r>
              <a:rPr lang="en-US" altLang="zh-CN" sz="1800" b="1" spc="-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b="1" spc="-69" dirty="0">
                <a:solidFill>
                  <a:srgbClr val="000000"/>
                </a:solidFill>
                <a:latin typeface="Times New Roman"/>
                <a:ea typeface="Times New Roman"/>
              </a:rPr>
              <a:t>Query	</a:t>
            </a:r>
            <a:r>
              <a:rPr lang="en-US" altLang="zh-CN" sz="1800" b="1" spc="-30" dirty="0">
                <a:solidFill>
                  <a:srgbClr val="000000"/>
                </a:solidFill>
                <a:latin typeface="Times New Roman"/>
                <a:ea typeface="Times New Roman"/>
              </a:rPr>
              <a:t>Results</a:t>
            </a:r>
          </a:p>
        </p:txBody>
      </p:sp>
      <p:sp>
        <p:nvSpPr>
          <p:cNvPr id="112" name="TextBox 112"/>
          <p:cNvSpPr txBox="1"/>
          <p:nvPr/>
        </p:nvSpPr>
        <p:spPr>
          <a:xfrm>
            <a:off x="863600" y="3783989"/>
            <a:ext cx="5395442" cy="24027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00" b="1" spc="-44" dirty="0">
                <a:solidFill>
                  <a:srgbClr val="000000"/>
                </a:solidFill>
                <a:latin typeface="Times New Roman"/>
                <a:ea typeface="Times New Roman"/>
              </a:rPr>
              <a:t>Explan</a:t>
            </a:r>
            <a:r>
              <a:rPr lang="en-US" altLang="zh-CN" sz="1800" b="1" spc="-34" dirty="0">
                <a:solidFill>
                  <a:srgbClr val="000000"/>
                </a:solidFill>
                <a:latin typeface="Times New Roman"/>
                <a:ea typeface="Times New Roman"/>
              </a:rPr>
              <a:t>ation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800"/>
              </a:lnSpc>
            </a:pPr>
            <a:endParaRPr lang="en-US" dirty="0"/>
          </a:p>
          <a:p>
            <a:pPr marL="0" hangingPunct="0">
              <a:lnSpc>
                <a:spcPct val="99583"/>
              </a:lnSpc>
            </a:pP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ea typeface="Times New Roman"/>
              </a:rPr>
              <a:t>first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ea typeface="Times New Roman"/>
              </a:rPr>
              <a:t>SELECT,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ea typeface="Times New Roman"/>
              </a:rPr>
              <a:t>show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subqueries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return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results.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first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subquery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counts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successful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mission.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second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subquery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counts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unsuccessful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mission.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WHERE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clause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followed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LIKE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clause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" dirty="0">
                <a:solidFill>
                  <a:srgbClr val="000000"/>
                </a:solidFill>
                <a:latin typeface="Times New Roman"/>
                <a:ea typeface="Times New Roman"/>
              </a:rPr>
              <a:t>filters</a:t>
            </a:r>
            <a:r>
              <a:rPr lang="en-US" altLang="zh-CN" sz="1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ea typeface="Times New Roman"/>
              </a:rPr>
              <a:t>mission</a:t>
            </a:r>
            <a:r>
              <a:rPr lang="en-US" altLang="zh-CN" sz="1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outcome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  <a:r>
              <a:rPr lang="en-US" altLang="zh-CN" sz="1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COUNT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ea typeface="Times New Roman"/>
              </a:rPr>
              <a:t>function</a:t>
            </a:r>
            <a:r>
              <a:rPr lang="en-US" altLang="zh-CN" sz="1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counts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records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ea typeface="Times New Roman"/>
              </a:rPr>
              <a:t>filtered.</a:t>
            </a:r>
          </a:p>
        </p:txBody>
      </p:sp>
      <p:sp>
        <p:nvSpPr>
          <p:cNvPr id="113" name="TextBox 113"/>
          <p:cNvSpPr txBox="1"/>
          <p:nvPr/>
        </p:nvSpPr>
        <p:spPr>
          <a:xfrm>
            <a:off x="11129391" y="6121313"/>
            <a:ext cx="257533" cy="236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50" spc="179" dirty="0">
                <a:solidFill>
                  <a:srgbClr val="1B7BDA"/>
                </a:solidFill>
                <a:latin typeface="Times New Roman"/>
                <a:ea typeface="Times New Roman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1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15"/>
          <p:cNvSpPr txBox="1"/>
          <p:nvPr/>
        </p:nvSpPr>
        <p:spPr>
          <a:xfrm>
            <a:off x="862012" y="472484"/>
            <a:ext cx="7233987" cy="5562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50" spc="75" dirty="0">
                <a:solidFill>
                  <a:srgbClr val="0947C9"/>
                </a:solidFill>
                <a:latin typeface="Times New Roman"/>
                <a:ea typeface="Times New Roman"/>
              </a:rPr>
              <a:t>Boosters</a:t>
            </a:r>
            <a:r>
              <a:rPr lang="en-US" altLang="zh-CN" sz="3650" spc="4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69" dirty="0">
                <a:solidFill>
                  <a:srgbClr val="0947C9"/>
                </a:solidFill>
                <a:latin typeface="Times New Roman"/>
                <a:ea typeface="Times New Roman"/>
              </a:rPr>
              <a:t>Carried</a:t>
            </a:r>
            <a:r>
              <a:rPr lang="en-US" altLang="zh-CN" sz="3650" spc="4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104" dirty="0">
                <a:solidFill>
                  <a:srgbClr val="0947C9"/>
                </a:solidFill>
                <a:latin typeface="Times New Roman"/>
                <a:ea typeface="Times New Roman"/>
              </a:rPr>
              <a:t>Maximum</a:t>
            </a:r>
            <a:r>
              <a:rPr lang="en-US" altLang="zh-CN" sz="3650" spc="5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80" dirty="0">
                <a:solidFill>
                  <a:srgbClr val="0947C9"/>
                </a:solidFill>
                <a:latin typeface="Times New Roman"/>
                <a:ea typeface="Times New Roman"/>
              </a:rPr>
              <a:t>Payload</a:t>
            </a:r>
          </a:p>
        </p:txBody>
      </p:sp>
      <p:sp>
        <p:nvSpPr>
          <p:cNvPr id="116" name="TextBox 116"/>
          <p:cNvSpPr txBox="1"/>
          <p:nvPr/>
        </p:nvSpPr>
        <p:spPr>
          <a:xfrm>
            <a:off x="863600" y="1714143"/>
            <a:ext cx="6441379" cy="27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624195" algn="l"/>
              </a:tabLst>
            </a:pPr>
            <a:r>
              <a:rPr lang="en-US" altLang="zh-CN" sz="1800" b="1" spc="-80" dirty="0">
                <a:solidFill>
                  <a:srgbClr val="000000"/>
                </a:solidFill>
                <a:latin typeface="Times New Roman"/>
                <a:ea typeface="Times New Roman"/>
              </a:rPr>
              <a:t>SQL</a:t>
            </a:r>
            <a:r>
              <a:rPr lang="en-US" altLang="zh-CN" sz="1800" b="1" spc="-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b="1" spc="-69" dirty="0">
                <a:solidFill>
                  <a:srgbClr val="000000"/>
                </a:solidFill>
                <a:latin typeface="Times New Roman"/>
                <a:ea typeface="Times New Roman"/>
              </a:rPr>
              <a:t>Query	</a:t>
            </a:r>
            <a:r>
              <a:rPr lang="en-US" altLang="zh-CN" sz="1800" b="1" spc="-30" dirty="0">
                <a:solidFill>
                  <a:srgbClr val="000000"/>
                </a:solidFill>
                <a:latin typeface="Times New Roman"/>
                <a:ea typeface="Times New Roman"/>
              </a:rPr>
              <a:t>Results</a:t>
            </a:r>
          </a:p>
        </p:txBody>
      </p:sp>
      <p:sp>
        <p:nvSpPr>
          <p:cNvPr id="117" name="TextBox 117"/>
          <p:cNvSpPr txBox="1"/>
          <p:nvPr/>
        </p:nvSpPr>
        <p:spPr>
          <a:xfrm>
            <a:off x="863600" y="3783989"/>
            <a:ext cx="5268841" cy="21257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00" b="1" spc="-44" dirty="0">
                <a:solidFill>
                  <a:srgbClr val="000000"/>
                </a:solidFill>
                <a:latin typeface="Times New Roman"/>
                <a:ea typeface="Times New Roman"/>
              </a:rPr>
              <a:t>Explan</a:t>
            </a:r>
            <a:r>
              <a:rPr lang="en-US" altLang="zh-CN" sz="1800" b="1" spc="-34" dirty="0">
                <a:solidFill>
                  <a:srgbClr val="000000"/>
                </a:solidFill>
                <a:latin typeface="Times New Roman"/>
                <a:ea typeface="Times New Roman"/>
              </a:rPr>
              <a:t>ation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800"/>
              </a:lnSpc>
            </a:pPr>
            <a:endParaRPr lang="en-US" dirty="0"/>
          </a:p>
          <a:p>
            <a:pPr marL="0" hangingPunct="0">
              <a:lnSpc>
                <a:spcPct val="99583"/>
              </a:lnSpc>
            </a:pP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used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subquery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filter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returning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only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heaviest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mass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MAX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function.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ea typeface="Times New Roman"/>
              </a:rPr>
              <a:t>main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ea typeface="Times New Roman"/>
              </a:rPr>
              <a:t>query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uses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subquery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results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returns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ea typeface="Times New Roman"/>
              </a:rPr>
              <a:t>unique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booster</a:t>
            </a:r>
            <a:r>
              <a:rPr lang="en-US" altLang="zh-CN" sz="180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version</a:t>
            </a:r>
            <a:r>
              <a:rPr lang="en-US" altLang="zh-CN" sz="1800" spc="-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(SELECT</a:t>
            </a:r>
            <a:r>
              <a:rPr lang="en-US" altLang="zh-CN" sz="180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DISTINCT)</a:t>
            </a:r>
            <a:r>
              <a:rPr lang="en-US" altLang="zh-CN" sz="1800" spc="-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80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heaviest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mass.</a:t>
            </a:r>
          </a:p>
        </p:txBody>
      </p:sp>
      <p:sp>
        <p:nvSpPr>
          <p:cNvPr id="118" name="TextBox 118"/>
          <p:cNvSpPr txBox="1"/>
          <p:nvPr/>
        </p:nvSpPr>
        <p:spPr>
          <a:xfrm>
            <a:off x="11129391" y="6121313"/>
            <a:ext cx="371833" cy="236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50" spc="179" dirty="0">
                <a:solidFill>
                  <a:srgbClr val="1B7BDA"/>
                </a:solidFill>
                <a:latin typeface="Times New Roman"/>
                <a:ea typeface="Times New Roman"/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1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20"/>
          <p:cNvSpPr txBox="1"/>
          <p:nvPr/>
        </p:nvSpPr>
        <p:spPr>
          <a:xfrm>
            <a:off x="862012" y="472484"/>
            <a:ext cx="4448876" cy="15159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50" spc="160" dirty="0">
                <a:solidFill>
                  <a:srgbClr val="0947C9"/>
                </a:solidFill>
                <a:latin typeface="Times New Roman"/>
                <a:ea typeface="Times New Roman"/>
              </a:rPr>
              <a:t>2015</a:t>
            </a:r>
            <a:r>
              <a:rPr lang="en-US" altLang="zh-CN" sz="3650" spc="85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164" dirty="0">
                <a:solidFill>
                  <a:srgbClr val="0947C9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3650" spc="89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154" dirty="0">
                <a:solidFill>
                  <a:srgbClr val="0947C9"/>
                </a:solidFill>
                <a:latin typeface="Times New Roman"/>
                <a:ea typeface="Times New Roman"/>
              </a:rPr>
              <a:t>Records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394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1800" b="1" spc="-75" dirty="0">
                <a:solidFill>
                  <a:srgbClr val="000000"/>
                </a:solidFill>
                <a:latin typeface="Times New Roman"/>
                <a:ea typeface="Times New Roman"/>
              </a:rPr>
              <a:t>SQL</a:t>
            </a:r>
            <a:r>
              <a:rPr lang="en-US" altLang="zh-CN" sz="1800" b="1" spc="-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b="1" spc="-65" dirty="0">
                <a:solidFill>
                  <a:srgbClr val="000000"/>
                </a:solidFill>
                <a:latin typeface="Times New Roman"/>
                <a:ea typeface="Times New Roman"/>
              </a:rPr>
              <a:t>Query</a:t>
            </a:r>
          </a:p>
        </p:txBody>
      </p:sp>
      <p:sp>
        <p:nvSpPr>
          <p:cNvPr id="121" name="TextBox 121"/>
          <p:cNvSpPr txBox="1"/>
          <p:nvPr/>
        </p:nvSpPr>
        <p:spPr>
          <a:xfrm>
            <a:off x="6487795" y="1714143"/>
            <a:ext cx="702884" cy="27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00" b="1" spc="-3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1800" b="1" spc="-25" dirty="0">
                <a:solidFill>
                  <a:srgbClr val="000000"/>
                </a:solidFill>
                <a:latin typeface="Times New Roman"/>
                <a:ea typeface="Times New Roman"/>
              </a:rPr>
              <a:t>esults</a:t>
            </a:r>
          </a:p>
        </p:txBody>
      </p:sp>
      <p:sp>
        <p:nvSpPr>
          <p:cNvPr id="122" name="TextBox 122"/>
          <p:cNvSpPr txBox="1"/>
          <p:nvPr/>
        </p:nvSpPr>
        <p:spPr>
          <a:xfrm>
            <a:off x="863600" y="3783989"/>
            <a:ext cx="5394983" cy="21257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00" b="1" spc="-44" dirty="0">
                <a:solidFill>
                  <a:srgbClr val="000000"/>
                </a:solidFill>
                <a:latin typeface="Times New Roman"/>
                <a:ea typeface="Times New Roman"/>
              </a:rPr>
              <a:t>Explan</a:t>
            </a:r>
            <a:r>
              <a:rPr lang="en-US" altLang="zh-CN" sz="1800" b="1" spc="-34" dirty="0">
                <a:solidFill>
                  <a:srgbClr val="000000"/>
                </a:solidFill>
                <a:latin typeface="Times New Roman"/>
                <a:ea typeface="Times New Roman"/>
              </a:rPr>
              <a:t>ation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800"/>
              </a:lnSpc>
            </a:pPr>
            <a:endParaRPr lang="en-US" dirty="0"/>
          </a:p>
          <a:p>
            <a:pPr marL="0" hangingPunct="0">
              <a:lnSpc>
                <a:spcPct val="98750"/>
              </a:lnSpc>
            </a:pP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query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returns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month,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booster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version,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site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where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landing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was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unsuccessful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landing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date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took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place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ea typeface="Times New Roman"/>
              </a:rPr>
              <a:t>2015.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ea typeface="Times New Roman"/>
              </a:rPr>
              <a:t>Substr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function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ea typeface="Times New Roman"/>
              </a:rPr>
              <a:t>process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date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order</a:t>
            </a:r>
          </a:p>
          <a:p>
            <a:pPr marL="0" hangingPunct="0">
              <a:lnSpc>
                <a:spcPct val="100416"/>
              </a:lnSpc>
            </a:pP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ea typeface="Times New Roman"/>
              </a:rPr>
              <a:t>take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month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ea typeface="Times New Roman"/>
              </a:rPr>
              <a:t>year.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Substr(DATE,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4,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ea typeface="Times New Roman"/>
              </a:rPr>
              <a:t>2)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shows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ea typeface="Times New Roman"/>
              </a:rPr>
              <a:t>month.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ea typeface="Times New Roman"/>
              </a:rPr>
              <a:t>Substr(DATE,7,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ea typeface="Times New Roman"/>
              </a:rPr>
              <a:t>4)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ea typeface="Times New Roman"/>
              </a:rPr>
              <a:t>shows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ea typeface="Times New Roman"/>
              </a:rPr>
              <a:t>year.</a:t>
            </a:r>
          </a:p>
        </p:txBody>
      </p:sp>
      <p:sp>
        <p:nvSpPr>
          <p:cNvPr id="123" name="TextBox 123"/>
          <p:cNvSpPr txBox="1"/>
          <p:nvPr/>
        </p:nvSpPr>
        <p:spPr>
          <a:xfrm>
            <a:off x="11129391" y="6121313"/>
            <a:ext cx="371833" cy="236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50" spc="179" dirty="0">
                <a:solidFill>
                  <a:srgbClr val="1B7BDA"/>
                </a:solidFill>
                <a:latin typeface="Times New Roman"/>
                <a:ea typeface="Times New Roman"/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1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25"/>
          <p:cNvSpPr txBox="1"/>
          <p:nvPr/>
        </p:nvSpPr>
        <p:spPr>
          <a:xfrm>
            <a:off x="862012" y="561829"/>
            <a:ext cx="9977646" cy="419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750" spc="164" dirty="0">
                <a:solidFill>
                  <a:srgbClr val="0947C9"/>
                </a:solidFill>
                <a:latin typeface="Times New Roman"/>
                <a:ea typeface="Times New Roman"/>
              </a:rPr>
              <a:t>Rank</a:t>
            </a:r>
            <a:r>
              <a:rPr lang="en-US" altLang="zh-CN" sz="2750" spc="75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50" spc="150" dirty="0">
                <a:solidFill>
                  <a:srgbClr val="0947C9"/>
                </a:solidFill>
                <a:latin typeface="Times New Roman"/>
                <a:ea typeface="Times New Roman"/>
              </a:rPr>
              <a:t>Landing</a:t>
            </a:r>
            <a:r>
              <a:rPr lang="en-US" altLang="zh-CN" sz="2750" spc="8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50" spc="160" dirty="0">
                <a:solidFill>
                  <a:srgbClr val="0947C9"/>
                </a:solidFill>
                <a:latin typeface="Times New Roman"/>
                <a:ea typeface="Times New Roman"/>
              </a:rPr>
              <a:t>Outcomes</a:t>
            </a:r>
            <a:r>
              <a:rPr lang="en-US" altLang="zh-CN" sz="2750" spc="8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50" spc="160" dirty="0">
                <a:solidFill>
                  <a:srgbClr val="0947C9"/>
                </a:solidFill>
                <a:latin typeface="Times New Roman"/>
                <a:ea typeface="Times New Roman"/>
              </a:rPr>
              <a:t>Between</a:t>
            </a:r>
            <a:r>
              <a:rPr lang="en-US" altLang="zh-CN" sz="2750" spc="8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50" spc="164" dirty="0">
                <a:solidFill>
                  <a:srgbClr val="0947C9"/>
                </a:solidFill>
                <a:latin typeface="Times New Roman"/>
                <a:ea typeface="Times New Roman"/>
              </a:rPr>
              <a:t>2010</a:t>
            </a:r>
            <a:r>
              <a:rPr lang="en-US" altLang="zh-CN" sz="2750" spc="114" dirty="0">
                <a:solidFill>
                  <a:srgbClr val="0947C9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2750" spc="154" dirty="0">
                <a:solidFill>
                  <a:srgbClr val="0947C9"/>
                </a:solidFill>
                <a:latin typeface="Times New Roman"/>
                <a:ea typeface="Times New Roman"/>
              </a:rPr>
              <a:t>06</a:t>
            </a:r>
            <a:r>
              <a:rPr lang="en-US" altLang="zh-CN" sz="2750" spc="114" dirty="0">
                <a:solidFill>
                  <a:srgbClr val="0947C9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2750" spc="154" dirty="0">
                <a:solidFill>
                  <a:srgbClr val="0947C9"/>
                </a:solidFill>
                <a:latin typeface="Times New Roman"/>
                <a:ea typeface="Times New Roman"/>
              </a:rPr>
              <a:t>04</a:t>
            </a:r>
            <a:r>
              <a:rPr lang="en-US" altLang="zh-CN" sz="2750" spc="8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50" spc="154" dirty="0">
                <a:solidFill>
                  <a:srgbClr val="0947C9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750" spc="8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50" spc="160" dirty="0">
                <a:solidFill>
                  <a:srgbClr val="0947C9"/>
                </a:solidFill>
                <a:latin typeface="Times New Roman"/>
                <a:ea typeface="Times New Roman"/>
              </a:rPr>
              <a:t>2017</a:t>
            </a:r>
            <a:r>
              <a:rPr lang="en-US" altLang="zh-CN" sz="2750" spc="104" dirty="0">
                <a:solidFill>
                  <a:srgbClr val="0947C9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2750" spc="160" dirty="0">
                <a:solidFill>
                  <a:srgbClr val="0947C9"/>
                </a:solidFill>
                <a:latin typeface="Times New Roman"/>
                <a:ea typeface="Times New Roman"/>
              </a:rPr>
              <a:t>03</a:t>
            </a:r>
            <a:r>
              <a:rPr lang="en-US" altLang="zh-CN" sz="2750" spc="104" dirty="0">
                <a:solidFill>
                  <a:srgbClr val="0947C9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2750" spc="160" dirty="0">
                <a:solidFill>
                  <a:srgbClr val="0947C9"/>
                </a:solidFill>
                <a:latin typeface="Times New Roman"/>
                <a:ea typeface="Times New Roman"/>
              </a:rPr>
              <a:t>20</a:t>
            </a:r>
          </a:p>
        </p:txBody>
      </p:sp>
      <p:sp>
        <p:nvSpPr>
          <p:cNvPr id="126" name="TextBox 126"/>
          <p:cNvSpPr txBox="1"/>
          <p:nvPr/>
        </p:nvSpPr>
        <p:spPr>
          <a:xfrm>
            <a:off x="863600" y="1714143"/>
            <a:ext cx="6441379" cy="27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624195" algn="l"/>
              </a:tabLst>
            </a:pPr>
            <a:r>
              <a:rPr lang="en-US" altLang="zh-CN" sz="1800" b="1" spc="-80" dirty="0">
                <a:solidFill>
                  <a:srgbClr val="000000"/>
                </a:solidFill>
                <a:latin typeface="Times New Roman"/>
                <a:ea typeface="Times New Roman"/>
              </a:rPr>
              <a:t>SQL</a:t>
            </a:r>
            <a:r>
              <a:rPr lang="en-US" altLang="zh-CN" sz="1800" b="1" spc="-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b="1" spc="-69" dirty="0">
                <a:solidFill>
                  <a:srgbClr val="000000"/>
                </a:solidFill>
                <a:latin typeface="Times New Roman"/>
                <a:ea typeface="Times New Roman"/>
              </a:rPr>
              <a:t>Query	</a:t>
            </a:r>
            <a:r>
              <a:rPr lang="en-US" altLang="zh-CN" sz="1800" b="1" spc="-30" dirty="0">
                <a:solidFill>
                  <a:srgbClr val="000000"/>
                </a:solidFill>
                <a:latin typeface="Times New Roman"/>
                <a:ea typeface="Times New Roman"/>
              </a:rPr>
              <a:t>Results</a:t>
            </a:r>
          </a:p>
        </p:txBody>
      </p:sp>
      <p:sp>
        <p:nvSpPr>
          <p:cNvPr id="127" name="TextBox 127"/>
          <p:cNvSpPr txBox="1"/>
          <p:nvPr/>
        </p:nvSpPr>
        <p:spPr>
          <a:xfrm>
            <a:off x="863600" y="3783989"/>
            <a:ext cx="5311559" cy="24027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00" b="1" spc="-44" dirty="0">
                <a:solidFill>
                  <a:srgbClr val="000000"/>
                </a:solidFill>
                <a:latin typeface="Times New Roman"/>
                <a:ea typeface="Times New Roman"/>
              </a:rPr>
              <a:t>Explan</a:t>
            </a:r>
            <a:r>
              <a:rPr lang="en-US" altLang="zh-CN" sz="1800" b="1" spc="-34" dirty="0">
                <a:solidFill>
                  <a:srgbClr val="000000"/>
                </a:solidFill>
                <a:latin typeface="Times New Roman"/>
                <a:ea typeface="Times New Roman"/>
              </a:rPr>
              <a:t>ation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800"/>
              </a:lnSpc>
            </a:pPr>
            <a:endParaRPr lang="en-US" dirty="0"/>
          </a:p>
          <a:p>
            <a:pPr marL="0" hangingPunct="0">
              <a:lnSpc>
                <a:spcPct val="97083"/>
              </a:lnSpc>
            </a:pP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query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returns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landing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outcomes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their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count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where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mission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was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successful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date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</a:p>
          <a:p>
            <a:pPr marL="0" hangingPunct="0">
              <a:lnSpc>
                <a:spcPct val="100833"/>
              </a:lnSpc>
            </a:pPr>
            <a:r>
              <a:rPr lang="en-US" altLang="zh-CN" sz="1800" spc="94" dirty="0">
                <a:solidFill>
                  <a:srgbClr val="000000"/>
                </a:solidFill>
                <a:latin typeface="Times New Roman"/>
                <a:ea typeface="Times New Roman"/>
              </a:rPr>
              <a:t>between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4" dirty="0">
                <a:solidFill>
                  <a:srgbClr val="000000"/>
                </a:solidFill>
                <a:latin typeface="Times New Roman"/>
                <a:ea typeface="Times New Roman"/>
              </a:rPr>
              <a:t>04/06/2010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9" dirty="0">
                <a:solidFill>
                  <a:srgbClr val="000000"/>
                </a:solidFill>
                <a:latin typeface="Times New Roman"/>
                <a:ea typeface="Times New Roman"/>
              </a:rPr>
              <a:t>20/03/2017.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39" dirty="0">
                <a:solidFill>
                  <a:srgbClr val="000000"/>
                </a:solidFill>
                <a:latin typeface="Times New Roman"/>
                <a:ea typeface="Times New Roman"/>
              </a:rPr>
              <a:t>GROUP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clause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groups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results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landing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outcome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ORDER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COUNT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DESC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shows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results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800" spc="-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decreasing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der.</a:t>
            </a:r>
          </a:p>
        </p:txBody>
      </p:sp>
      <p:sp>
        <p:nvSpPr>
          <p:cNvPr id="128" name="TextBox 128"/>
          <p:cNvSpPr txBox="1"/>
          <p:nvPr/>
        </p:nvSpPr>
        <p:spPr>
          <a:xfrm>
            <a:off x="11129391" y="6121313"/>
            <a:ext cx="257533" cy="236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50" spc="179" dirty="0">
                <a:solidFill>
                  <a:srgbClr val="1B7BDA"/>
                </a:solidFill>
                <a:latin typeface="Times New Roman"/>
                <a:ea typeface="Times New Roman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1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cture 1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31"/>
          <p:cNvSpPr txBox="1"/>
          <p:nvPr/>
        </p:nvSpPr>
        <p:spPr>
          <a:xfrm>
            <a:off x="862011" y="472484"/>
            <a:ext cx="9997900" cy="60785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50" spc="114" dirty="0">
                <a:solidFill>
                  <a:srgbClr val="0947C9"/>
                </a:solidFill>
                <a:latin typeface="Times New Roman"/>
                <a:ea typeface="Times New Roman"/>
              </a:rPr>
              <a:t>All Launch Sites</a:t>
            </a: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 marL="285750" indent="-285750">
              <a:lnSpc>
                <a:spcPts val="1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ts val="1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800" spc="85" dirty="0">
                <a:solidFill>
                  <a:srgbClr val="282828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sites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ea typeface="Times New Roman"/>
              </a:rPr>
              <a:t>near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sea,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probably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9" dirty="0">
                <a:solidFill>
                  <a:srgbClr val="282828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safety,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282828"/>
                </a:solidFill>
                <a:latin typeface="Times New Roman"/>
                <a:ea typeface="Times New Roman"/>
              </a:rPr>
              <a:t>but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not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ea typeface="Times New Roman"/>
              </a:rPr>
              <a:t>too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far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282828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roads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282828"/>
                </a:solidFill>
                <a:latin typeface="Times New Roman"/>
                <a:ea typeface="Times New Roman"/>
              </a:rPr>
              <a:t>and </a:t>
            </a:r>
            <a:r>
              <a:rPr lang="en-US" altLang="zh-CN" sz="1800" spc="35" dirty="0">
                <a:solidFill>
                  <a:srgbClr val="282828"/>
                </a:solidFill>
                <a:latin typeface="Times New Roman"/>
                <a:ea typeface="Times New Roman"/>
              </a:rPr>
              <a:t>railro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ea typeface="Times New Roman"/>
              </a:rPr>
              <a:t>ads.</a:t>
            </a:r>
          </a:p>
          <a:p>
            <a:pPr marL="285750" indent="-285750">
              <a:lnSpc>
                <a:spcPts val="1664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800" spc="94" dirty="0">
                <a:solidFill>
                  <a:srgbClr val="282828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see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Space</a:t>
            </a:r>
            <a:r>
              <a:rPr lang="en-US" altLang="zh-CN" sz="1800" spc="125" dirty="0">
                <a:solidFill>
                  <a:srgbClr val="282828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sites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located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282828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United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States.</a:t>
            </a:r>
          </a:p>
        </p:txBody>
      </p:sp>
      <p:sp>
        <p:nvSpPr>
          <p:cNvPr id="132" name="TextBox 132"/>
          <p:cNvSpPr txBox="1"/>
          <p:nvPr/>
        </p:nvSpPr>
        <p:spPr>
          <a:xfrm>
            <a:off x="11129391" y="6121313"/>
            <a:ext cx="371833" cy="236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50" spc="179" dirty="0">
                <a:solidFill>
                  <a:srgbClr val="1B7BDA"/>
                </a:solidFill>
                <a:latin typeface="Times New Roman"/>
                <a:ea typeface="Times New Roman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1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34"/>
          <p:cNvSpPr txBox="1"/>
          <p:nvPr/>
        </p:nvSpPr>
        <p:spPr>
          <a:xfrm>
            <a:off x="862012" y="472484"/>
            <a:ext cx="9568921" cy="5906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50" spc="85" dirty="0">
                <a:solidFill>
                  <a:srgbClr val="0947C9"/>
                </a:solidFill>
                <a:latin typeface="Times New Roman"/>
                <a:ea typeface="Times New Roman"/>
              </a:rPr>
              <a:t>Launch Outcomes by Site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920"/>
              </a:lnSpc>
            </a:pPr>
            <a:endParaRPr lang="en-US" dirty="0"/>
          </a:p>
          <a:p>
            <a:pPr marL="285750" indent="-285750" hangingPunct="0">
              <a:lnSpc>
                <a:spcPct val="97083"/>
              </a:lnSpc>
              <a:buFont typeface="Arial" panose="020B0604020202020204" pitchFamily="34" charset="0"/>
              <a:buChar char="•"/>
            </a:pPr>
            <a:r>
              <a:rPr lang="en-US" altLang="zh-CN" sz="1800" spc="50" dirty="0">
                <a:solidFill>
                  <a:srgbClr val="00AE4F"/>
                </a:solidFill>
                <a:latin typeface="Times New Roman"/>
                <a:ea typeface="Times New Roman"/>
              </a:rPr>
              <a:t>Green</a:t>
            </a:r>
            <a:r>
              <a:rPr lang="en-US" altLang="zh-CN" sz="1800" spc="25" dirty="0">
                <a:solidFill>
                  <a:srgbClr val="00AE4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marker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represents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successful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launches.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FE0000"/>
                </a:solidFill>
                <a:latin typeface="Times New Roman"/>
                <a:ea typeface="Times New Roman"/>
              </a:rPr>
              <a:t>Red</a:t>
            </a:r>
            <a:r>
              <a:rPr lang="en-US" altLang="zh-CN" sz="1800" spc="30" dirty="0">
                <a:solidFill>
                  <a:srgbClr val="FE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marker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represents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unsuccessful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launches.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note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KSC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LC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39A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has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higher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ea typeface="Times New Roman"/>
              </a:rPr>
              <a:t>rate.</a:t>
            </a:r>
          </a:p>
        </p:txBody>
      </p:sp>
      <p:sp>
        <p:nvSpPr>
          <p:cNvPr id="135" name="TextBox 135"/>
          <p:cNvSpPr txBox="1"/>
          <p:nvPr/>
        </p:nvSpPr>
        <p:spPr>
          <a:xfrm>
            <a:off x="11129391" y="6121313"/>
            <a:ext cx="257533" cy="236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50" spc="179" dirty="0">
                <a:solidFill>
                  <a:srgbClr val="1B7BDA"/>
                </a:solidFill>
                <a:latin typeface="Times New Roman"/>
                <a:ea typeface="Times New Roman"/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1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37"/>
          <p:cNvSpPr txBox="1"/>
          <p:nvPr/>
        </p:nvSpPr>
        <p:spPr>
          <a:xfrm>
            <a:off x="862012" y="561829"/>
            <a:ext cx="10524912" cy="58425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750" spc="60" dirty="0">
                <a:solidFill>
                  <a:srgbClr val="0947C9"/>
                </a:solidFill>
                <a:latin typeface="Times New Roman"/>
                <a:ea typeface="Times New Roman"/>
              </a:rPr>
              <a:t>Distances</a:t>
            </a:r>
            <a:r>
              <a:rPr lang="en-US" altLang="zh-CN" sz="2750" spc="3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50" spc="69" dirty="0">
                <a:solidFill>
                  <a:srgbClr val="0947C9"/>
                </a:solidFill>
                <a:latin typeface="Times New Roman"/>
                <a:ea typeface="Times New Roman"/>
              </a:rPr>
              <a:t>between</a:t>
            </a:r>
            <a:r>
              <a:rPr lang="en-US" altLang="zh-CN" sz="2750" spc="3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50" spc="94" dirty="0">
                <a:solidFill>
                  <a:srgbClr val="0947C9"/>
                </a:solidFill>
                <a:latin typeface="Times New Roman"/>
                <a:ea typeface="Times New Roman"/>
              </a:rPr>
              <a:t>CCAFS</a:t>
            </a:r>
            <a:r>
              <a:rPr lang="en-US" altLang="zh-CN" sz="2750" spc="4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50" spc="85" dirty="0">
                <a:solidFill>
                  <a:srgbClr val="0947C9"/>
                </a:solidFill>
                <a:latin typeface="Times New Roman"/>
                <a:ea typeface="Times New Roman"/>
              </a:rPr>
              <a:t>SLC</a:t>
            </a:r>
            <a:r>
              <a:rPr lang="en-US" altLang="zh-CN" sz="2750" spc="60" dirty="0">
                <a:solidFill>
                  <a:srgbClr val="0947C9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2750" spc="69" dirty="0">
                <a:solidFill>
                  <a:srgbClr val="0947C9"/>
                </a:solidFill>
                <a:latin typeface="Times New Roman"/>
                <a:ea typeface="Times New Roman"/>
              </a:rPr>
              <a:t>40</a:t>
            </a:r>
            <a:r>
              <a:rPr lang="en-US" altLang="zh-CN" sz="2750" spc="3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50" spc="69" dirty="0">
                <a:solidFill>
                  <a:srgbClr val="0947C9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750" spc="4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50" spc="44" dirty="0">
                <a:solidFill>
                  <a:srgbClr val="0947C9"/>
                </a:solidFill>
                <a:latin typeface="Times New Roman"/>
                <a:ea typeface="Times New Roman"/>
              </a:rPr>
              <a:t>its</a:t>
            </a:r>
            <a:r>
              <a:rPr lang="en-US" altLang="zh-CN" sz="2750" spc="3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50" spc="60" dirty="0">
                <a:solidFill>
                  <a:srgbClr val="0947C9"/>
                </a:solidFill>
                <a:latin typeface="Times New Roman"/>
                <a:cs typeface="Times New Roman"/>
              </a:rPr>
              <a:t>P</a:t>
            </a:r>
            <a:r>
              <a:rPr lang="en-US" altLang="zh-CN" sz="2750" spc="60" dirty="0">
                <a:solidFill>
                  <a:srgbClr val="0947C9"/>
                </a:solidFill>
                <a:latin typeface="Times New Roman"/>
                <a:ea typeface="Times New Roman"/>
              </a:rPr>
              <a:t>roximities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 marL="285750" indent="-285750">
              <a:lnSpc>
                <a:spcPts val="1995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hangingPunct="0">
              <a:lnSpc>
                <a:spcPct val="104166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CCAFS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SLC-40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close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proximity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railways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?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Yes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endParaRPr lang="en-US" altLang="zh-CN" dirty="0">
              <a:solidFill>
                <a:srgbClr val="282828"/>
              </a:solidFill>
              <a:latin typeface="Times New Roman"/>
              <a:cs typeface="Times New Roman"/>
            </a:endParaRPr>
          </a:p>
          <a:p>
            <a:pPr marL="285750" indent="-285750" hangingPunct="0">
              <a:lnSpc>
                <a:spcPct val="104166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CCAFS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SLC-40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close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proximity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highways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?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Yes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</a:p>
          <a:p>
            <a:pPr marL="285750" indent="-285750" hangingPunct="0">
              <a:lnSpc>
                <a:spcPct val="104166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800" spc="1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CCAFS</a:t>
            </a:r>
            <a:r>
              <a:rPr lang="en-US" altLang="zh-CN" sz="1800" spc="1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SLC-40</a:t>
            </a:r>
            <a:r>
              <a:rPr lang="en-US" altLang="zh-CN" sz="1800" spc="10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800" spc="1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close</a:t>
            </a:r>
            <a:r>
              <a:rPr lang="en-US" altLang="zh-CN" sz="1800" spc="1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proximity</a:t>
            </a:r>
            <a:r>
              <a:rPr lang="en-US" altLang="zh-CN" sz="1800" spc="10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1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coastline</a:t>
            </a:r>
            <a:r>
              <a:rPr lang="en-US" altLang="zh-CN" sz="1800" spc="10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?</a:t>
            </a:r>
            <a:r>
              <a:rPr lang="en-US" altLang="zh-CN" sz="1800" spc="1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ea typeface="Times New Roman"/>
              </a:rPr>
              <a:t>Yes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Do</a:t>
            </a:r>
            <a:r>
              <a:rPr lang="en-US" altLang="zh-CN" sz="1800" spc="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CCAFS</a:t>
            </a:r>
            <a:r>
              <a:rPr lang="en-US" altLang="zh-CN" sz="1800" spc="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SLC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ea typeface="Times New Roman"/>
              </a:rPr>
              <a:t>40</a:t>
            </a:r>
            <a:r>
              <a:rPr lang="en-US" altLang="zh-CN" sz="1800" spc="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ea typeface="Times New Roman"/>
              </a:rPr>
              <a:t>keeps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ea typeface="Times New Roman"/>
              </a:rPr>
              <a:t>certain</a:t>
            </a:r>
            <a:r>
              <a:rPr lang="en-US" altLang="zh-CN" sz="1800" spc="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ea typeface="Times New Roman"/>
              </a:rPr>
              <a:t>distance</a:t>
            </a:r>
            <a:r>
              <a:rPr lang="en-US" altLang="zh-CN" sz="1800" spc="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ea typeface="Times New Roman"/>
              </a:rPr>
              <a:t>away</a:t>
            </a:r>
            <a:r>
              <a:rPr lang="en-US" altLang="zh-CN" sz="1800" spc="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0" dirty="0">
                <a:solidFill>
                  <a:srgbClr val="282828"/>
                </a:solidFill>
                <a:latin typeface="Times New Roman"/>
                <a:ea typeface="Times New Roman"/>
              </a:rPr>
              <a:t>cities</a:t>
            </a:r>
            <a:r>
              <a:rPr lang="en-US" altLang="zh-CN" sz="1800" spc="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?</a:t>
            </a:r>
            <a:r>
              <a:rPr lang="en-US" altLang="zh-CN" sz="1800" spc="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No</a:t>
            </a:r>
          </a:p>
          <a:p>
            <a:pPr>
              <a:lnSpc>
                <a:spcPts val="505"/>
              </a:lnSpc>
            </a:pPr>
            <a:endParaRPr lang="en-US" dirty="0"/>
          </a:p>
          <a:p>
            <a:pPr marL="0" indent="10267378">
              <a:lnSpc>
                <a:spcPct val="100000"/>
              </a:lnSpc>
            </a:pPr>
            <a:r>
              <a:rPr lang="en-US" altLang="zh-CN" sz="1550" spc="179" dirty="0">
                <a:solidFill>
                  <a:srgbClr val="1B7BDA"/>
                </a:solidFill>
                <a:latin typeface="Times New Roman"/>
                <a:ea typeface="Times New Roman"/>
              </a:rP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1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icture 1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40"/>
          <p:cNvSpPr txBox="1"/>
          <p:nvPr/>
        </p:nvSpPr>
        <p:spPr>
          <a:xfrm>
            <a:off x="862012" y="472484"/>
            <a:ext cx="6961188" cy="52116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50" spc="120" dirty="0">
                <a:solidFill>
                  <a:srgbClr val="0947C9"/>
                </a:solidFill>
                <a:latin typeface="Times New Roman"/>
                <a:ea typeface="Times New Roman"/>
              </a:rPr>
              <a:t>Successful Launches</a:t>
            </a:r>
            <a:r>
              <a:rPr lang="en-US" altLang="zh-CN" sz="3650" spc="69" dirty="0">
                <a:solidFill>
                  <a:srgbClr val="0947C9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3650" spc="150" dirty="0">
                <a:solidFill>
                  <a:srgbClr val="0947C9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3650" spc="75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104" dirty="0">
                <a:solidFill>
                  <a:srgbClr val="0947C9"/>
                </a:solidFill>
                <a:latin typeface="Times New Roman"/>
                <a:ea typeface="Times New Roman"/>
              </a:rPr>
              <a:t>Site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60"/>
              </a:lnSpc>
            </a:pPr>
            <a:endParaRPr lang="en-US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see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KSC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ea typeface="Times New Roman"/>
              </a:rPr>
              <a:t>LC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39A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has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best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rate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launches.</a:t>
            </a:r>
          </a:p>
        </p:txBody>
      </p:sp>
      <p:sp>
        <p:nvSpPr>
          <p:cNvPr id="141" name="TextBox 141"/>
          <p:cNvSpPr txBox="1"/>
          <p:nvPr/>
        </p:nvSpPr>
        <p:spPr>
          <a:xfrm>
            <a:off x="11129391" y="6121313"/>
            <a:ext cx="371833" cy="236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50" spc="179" dirty="0">
                <a:solidFill>
                  <a:srgbClr val="1B7BDA"/>
                </a:solidFill>
                <a:latin typeface="Times New Roman"/>
                <a:ea typeface="Times New Roman"/>
              </a:rP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9"/>
          <p:cNvSpPr txBox="1"/>
          <p:nvPr/>
        </p:nvSpPr>
        <p:spPr>
          <a:xfrm>
            <a:off x="920114" y="472738"/>
            <a:ext cx="10544695" cy="58847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50" spc="80" dirty="0">
                <a:solidFill>
                  <a:srgbClr val="0947C9"/>
                </a:solidFill>
                <a:latin typeface="Times New Roman"/>
                <a:ea typeface="Times New Roman"/>
              </a:rPr>
              <a:t>Introdu</a:t>
            </a:r>
            <a:r>
              <a:rPr lang="en-US" altLang="zh-CN" sz="3650" spc="75" dirty="0">
                <a:solidFill>
                  <a:srgbClr val="0947C9"/>
                </a:solidFill>
                <a:latin typeface="Times New Roman"/>
                <a:ea typeface="Times New Roman"/>
              </a:rPr>
              <a:t>ction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450"/>
              </a:lnSpc>
            </a:pPr>
            <a:endParaRPr lang="en-US" dirty="0"/>
          </a:p>
          <a:p>
            <a:pPr marL="0" indent="130810">
              <a:lnSpc>
                <a:spcPct val="100000"/>
              </a:lnSpc>
            </a:pPr>
            <a:r>
              <a:rPr lang="en-US" altLang="zh-CN" sz="2150" spc="75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150" spc="6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150" spc="89" dirty="0">
                <a:solidFill>
                  <a:srgbClr val="282828"/>
                </a:solidFill>
                <a:latin typeface="Times New Roman"/>
                <a:ea typeface="Times New Roman"/>
              </a:rPr>
              <a:t>Project</a:t>
            </a:r>
            <a:r>
              <a:rPr lang="en-US" altLang="zh-CN" sz="2150" spc="6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104" dirty="0">
                <a:solidFill>
                  <a:srgbClr val="282828"/>
                </a:solidFill>
                <a:latin typeface="Times New Roman"/>
                <a:ea typeface="Times New Roman"/>
              </a:rPr>
              <a:t>background</a:t>
            </a:r>
            <a:r>
              <a:rPr lang="en-US" altLang="zh-CN" sz="2150" spc="6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120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150" spc="5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94" dirty="0">
                <a:solidFill>
                  <a:srgbClr val="282828"/>
                </a:solidFill>
                <a:latin typeface="Times New Roman"/>
                <a:ea typeface="Times New Roman"/>
              </a:rPr>
              <a:t>context</a:t>
            </a:r>
          </a:p>
          <a:p>
            <a:pPr>
              <a:lnSpc>
                <a:spcPts val="1075"/>
              </a:lnSpc>
            </a:pPr>
            <a:endParaRPr lang="en-US" dirty="0"/>
          </a:p>
          <a:p>
            <a:pPr marL="0" indent="588263">
              <a:lnSpc>
                <a:spcPct val="100000"/>
              </a:lnSpc>
            </a:pPr>
            <a:r>
              <a:rPr lang="en-US" altLang="zh-CN" sz="1800" spc="3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25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aim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project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predict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ea typeface="Times New Roman"/>
              </a:rPr>
              <a:t>if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Falcon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9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ea typeface="Times New Roman"/>
              </a:rPr>
              <a:t>first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stage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will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successfully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land.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SpaceX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says</a:t>
            </a:r>
          </a:p>
          <a:p>
            <a:pPr marL="817245" hangingPunct="0">
              <a:lnSpc>
                <a:spcPct val="95416"/>
              </a:lnSpc>
            </a:pP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its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website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Falcon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282828"/>
                </a:solidFill>
                <a:latin typeface="Times New Roman"/>
                <a:ea typeface="Times New Roman"/>
              </a:rPr>
              <a:t>9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rocket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cost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62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million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dollars.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Other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providers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cost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upward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165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million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dollars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each.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price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difference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explained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fact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SpaceX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reuse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ea typeface="Times New Roman"/>
              </a:rPr>
              <a:t>first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stage.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determining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if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stage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will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land,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determine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cost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launch.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information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interesting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another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company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if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wants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compete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SpaceX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rocket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ea typeface="Times New Roman"/>
              </a:rPr>
              <a:t>aunch.</a:t>
            </a:r>
          </a:p>
          <a:p>
            <a:pPr>
              <a:lnSpc>
                <a:spcPts val="775"/>
              </a:lnSpc>
            </a:pPr>
            <a:endParaRPr lang="en-US" dirty="0"/>
          </a:p>
          <a:p>
            <a:pPr marL="0" indent="130810">
              <a:lnSpc>
                <a:spcPct val="100000"/>
              </a:lnSpc>
            </a:pPr>
            <a:r>
              <a:rPr lang="en-US" altLang="zh-CN" sz="2150" spc="69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150" spc="6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150" spc="94" dirty="0">
                <a:solidFill>
                  <a:srgbClr val="282828"/>
                </a:solidFill>
                <a:latin typeface="Times New Roman"/>
                <a:ea typeface="Times New Roman"/>
              </a:rPr>
              <a:t>Problems</a:t>
            </a:r>
            <a:r>
              <a:rPr lang="en-US" altLang="zh-CN" sz="2150" spc="5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110" dirty="0">
                <a:solidFill>
                  <a:srgbClr val="282828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2150" spc="5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100" dirty="0">
                <a:solidFill>
                  <a:srgbClr val="282828"/>
                </a:solidFill>
                <a:latin typeface="Times New Roman"/>
                <a:ea typeface="Times New Roman"/>
              </a:rPr>
              <a:t>want</a:t>
            </a:r>
            <a:r>
              <a:rPr lang="en-US" altLang="zh-CN" sz="2150" spc="5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85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150" spc="5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80" dirty="0">
                <a:solidFill>
                  <a:srgbClr val="282828"/>
                </a:solidFill>
                <a:latin typeface="Times New Roman"/>
                <a:ea typeface="Times New Roman"/>
              </a:rPr>
              <a:t>find</a:t>
            </a:r>
            <a:r>
              <a:rPr lang="en-US" altLang="zh-CN" sz="2150" spc="5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94" dirty="0">
                <a:solidFill>
                  <a:srgbClr val="282828"/>
                </a:solidFill>
                <a:latin typeface="Times New Roman"/>
                <a:ea typeface="Times New Roman"/>
              </a:rPr>
              <a:t>answers</a:t>
            </a:r>
          </a:p>
          <a:p>
            <a:pPr>
              <a:lnSpc>
                <a:spcPts val="1205"/>
              </a:lnSpc>
            </a:pPr>
            <a:endParaRPr lang="en-US" dirty="0"/>
          </a:p>
          <a:p>
            <a:pPr marL="0" indent="588263">
              <a:lnSpc>
                <a:spcPct val="100000"/>
              </a:lnSpc>
            </a:pPr>
            <a:r>
              <a:rPr lang="en-US" altLang="zh-CN" sz="1800" spc="3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30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What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main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characteristics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successful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failed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landing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?</a:t>
            </a:r>
          </a:p>
          <a:p>
            <a:pPr>
              <a:lnSpc>
                <a:spcPts val="1010"/>
              </a:lnSpc>
            </a:pPr>
            <a:endParaRPr lang="en-US" dirty="0"/>
          </a:p>
          <a:p>
            <a:pPr marL="0" indent="588263">
              <a:lnSpc>
                <a:spcPct val="100000"/>
              </a:lnSpc>
            </a:pPr>
            <a:r>
              <a:rPr lang="en-US" altLang="zh-CN" sz="1800" spc="4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30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What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effects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each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relationship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rocket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variables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failure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a</a:t>
            </a:r>
          </a:p>
          <a:p>
            <a:pPr marL="0" indent="817245">
              <a:lnSpc>
                <a:spcPct val="100000"/>
              </a:lnSpc>
            </a:pP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landing</a:t>
            </a:r>
            <a:r>
              <a:rPr lang="en-US" altLang="zh-CN" sz="1800" spc="-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282828"/>
                </a:solidFill>
                <a:latin typeface="Times New Roman"/>
                <a:ea typeface="Times New Roman"/>
              </a:rPr>
              <a:t>?</a:t>
            </a:r>
          </a:p>
          <a:p>
            <a:pPr>
              <a:lnSpc>
                <a:spcPts val="1139"/>
              </a:lnSpc>
            </a:pPr>
            <a:endParaRPr lang="en-US" dirty="0"/>
          </a:p>
          <a:p>
            <a:pPr marL="0" indent="588263">
              <a:lnSpc>
                <a:spcPct val="100000"/>
              </a:lnSpc>
            </a:pPr>
            <a:r>
              <a:rPr lang="en-US" altLang="zh-CN" sz="1800" spc="3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30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What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conditions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which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will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allow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SpaceX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achieve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best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landing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1800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rate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?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160"/>
              </a:lnSpc>
            </a:pPr>
            <a:endParaRPr lang="en-US" dirty="0"/>
          </a:p>
          <a:p>
            <a:pPr marL="0" indent="10332973">
              <a:lnSpc>
                <a:spcPct val="100000"/>
              </a:lnSpc>
            </a:pPr>
            <a:r>
              <a:rPr lang="en-US" altLang="zh-CN" sz="1550" spc="164" dirty="0">
                <a:solidFill>
                  <a:srgbClr val="1B7BDA"/>
                </a:solidFill>
                <a:latin typeface="Times New Roman"/>
                <a:ea typeface="Times New Roman"/>
              </a:rPr>
              <a:t>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icture 1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43"/>
          <p:cNvSpPr txBox="1"/>
          <p:nvPr/>
        </p:nvSpPr>
        <p:spPr>
          <a:xfrm>
            <a:off x="826135" y="529041"/>
            <a:ext cx="9644003" cy="50167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35877">
              <a:lnSpc>
                <a:spcPct val="100000"/>
              </a:lnSpc>
            </a:pPr>
            <a:r>
              <a:rPr lang="en-GB" altLang="zh-CN" sz="3650" spc="80" dirty="0">
                <a:solidFill>
                  <a:srgbClr val="0947C9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Launch Success Ratio for KSC LC-39A</a:t>
            </a:r>
            <a:endParaRPr lang="en-US" sz="3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285"/>
              </a:lnSpc>
            </a:pPr>
            <a:endParaRPr lang="en-US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800" spc="85" dirty="0">
                <a:solidFill>
                  <a:srgbClr val="282828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see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282828"/>
                </a:solidFill>
                <a:latin typeface="Times New Roman"/>
                <a:ea typeface="Times New Roman"/>
              </a:rPr>
              <a:t>KSC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282828"/>
                </a:solidFill>
                <a:latin typeface="Times New Roman"/>
                <a:ea typeface="Times New Roman"/>
              </a:rPr>
              <a:t>LC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ea typeface="Times New Roman"/>
              </a:rPr>
              <a:t>39A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has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achieved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76.9%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rate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while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getting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23.1%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failure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rate.</a:t>
            </a:r>
          </a:p>
        </p:txBody>
      </p:sp>
      <p:sp>
        <p:nvSpPr>
          <p:cNvPr id="144" name="TextBox 144"/>
          <p:cNvSpPr txBox="1"/>
          <p:nvPr/>
        </p:nvSpPr>
        <p:spPr>
          <a:xfrm>
            <a:off x="11129391" y="6121313"/>
            <a:ext cx="371833" cy="236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50" spc="179" dirty="0">
                <a:solidFill>
                  <a:srgbClr val="1B7BDA"/>
                </a:solidFill>
                <a:latin typeface="Times New Roman"/>
                <a:ea typeface="Times New Roman"/>
              </a:rPr>
              <a:t>40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1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46"/>
          <p:cNvSpPr txBox="1"/>
          <p:nvPr/>
        </p:nvSpPr>
        <p:spPr>
          <a:xfrm>
            <a:off x="862011" y="642004"/>
            <a:ext cx="10020477" cy="57451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50" spc="80" dirty="0">
                <a:solidFill>
                  <a:srgbClr val="0947C9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3650" spc="44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85" dirty="0">
                <a:solidFill>
                  <a:srgbClr val="0947C9"/>
                </a:solidFill>
                <a:latin typeface="Times New Roman"/>
                <a:ea typeface="Times New Roman"/>
              </a:rPr>
              <a:t>vs</a:t>
            </a:r>
            <a:r>
              <a:rPr lang="en-US" altLang="zh-CN" sz="3650" spc="50" dirty="0">
                <a:solidFill>
                  <a:srgbClr val="0947C9"/>
                </a:solidFill>
                <a:latin typeface="Times New Roman"/>
                <a:cs typeface="Times New Roman"/>
              </a:rPr>
              <a:t> Launch </a:t>
            </a:r>
            <a:r>
              <a:rPr lang="en-US" altLang="zh-CN" sz="3650" spc="94" dirty="0">
                <a:solidFill>
                  <a:srgbClr val="0947C9"/>
                </a:solidFill>
                <a:latin typeface="Times New Roman"/>
                <a:ea typeface="Times New Roman"/>
              </a:rPr>
              <a:t>Outcome</a:t>
            </a: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795"/>
              </a:lnSpc>
            </a:pPr>
            <a:endParaRPr lang="en-US" dirty="0"/>
          </a:p>
          <a:p>
            <a:pPr marL="0" indent="3442652">
              <a:lnSpc>
                <a:spcPct val="100000"/>
              </a:lnSpc>
            </a:pPr>
            <a:r>
              <a:rPr lang="en-US" altLang="zh-CN" sz="1800" b="1" dirty="0">
                <a:solidFill>
                  <a:srgbClr val="000000"/>
                </a:solidFill>
                <a:latin typeface="Calibri"/>
                <a:ea typeface="Calibri"/>
              </a:rPr>
              <a:t>Low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ea typeface="Calibri"/>
              </a:rPr>
              <a:t>weighted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ea typeface="Calibri"/>
              </a:rPr>
              <a:t>payload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ea typeface="Calibri"/>
              </a:rPr>
              <a:t>(0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ea typeface="Calibri"/>
              </a:rPr>
              <a:t>–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ea typeface="Calibri"/>
              </a:rPr>
              <a:t>5000</a:t>
            </a:r>
            <a:r>
              <a:rPr lang="en-US" altLang="zh-CN" sz="1800" b="1" spc="-12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ea typeface="Calibri"/>
              </a:rPr>
              <a:t>kg)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585"/>
              </a:lnSpc>
            </a:pPr>
            <a:endParaRPr lang="en-US" dirty="0"/>
          </a:p>
          <a:p>
            <a:pPr marL="0" indent="3395027">
              <a:lnSpc>
                <a:spcPct val="100000"/>
              </a:lnSpc>
            </a:pPr>
            <a:r>
              <a:rPr lang="en-US" altLang="zh-CN" sz="1800" b="1" dirty="0">
                <a:solidFill>
                  <a:srgbClr val="000000"/>
                </a:solidFill>
                <a:latin typeface="Calibri"/>
                <a:ea typeface="Calibri"/>
              </a:rPr>
              <a:t>Heavy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ea typeface="Calibri"/>
              </a:rPr>
              <a:t>weighted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ea typeface="Calibri"/>
              </a:rPr>
              <a:t>payload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ea typeface="Calibri"/>
              </a:rPr>
              <a:t>(5000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ea typeface="Calibri"/>
              </a:rPr>
              <a:t>–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ea typeface="Calibri"/>
              </a:rPr>
              <a:t>10000</a:t>
            </a:r>
            <a:r>
              <a:rPr lang="en-US" altLang="zh-CN" sz="1800" b="1" spc="-8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ea typeface="Calibri"/>
              </a:rPr>
              <a:t>kg)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635"/>
              </a:lnSpc>
            </a:pPr>
            <a:endParaRPr lang="en-US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800" spc="85" dirty="0">
                <a:solidFill>
                  <a:srgbClr val="282828"/>
                </a:solidFill>
                <a:latin typeface="Times New Roman"/>
                <a:ea typeface="Times New Roman"/>
              </a:rPr>
              <a:t>Low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weighted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payloads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have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better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rate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than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ea typeface="Times New Roman"/>
              </a:rPr>
              <a:t>heavy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weighted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payloads.</a:t>
            </a:r>
          </a:p>
        </p:txBody>
      </p:sp>
      <p:sp>
        <p:nvSpPr>
          <p:cNvPr id="147" name="TextBox 147"/>
          <p:cNvSpPr txBox="1"/>
          <p:nvPr/>
        </p:nvSpPr>
        <p:spPr>
          <a:xfrm>
            <a:off x="11129391" y="6121313"/>
            <a:ext cx="371833" cy="236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50" spc="179" dirty="0">
                <a:solidFill>
                  <a:srgbClr val="1B7BDA"/>
                </a:solidFill>
                <a:latin typeface="Times New Roman"/>
                <a:ea typeface="Times New Roman"/>
              </a:rPr>
              <a:t>41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1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1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50"/>
          <p:cNvSpPr txBox="1"/>
          <p:nvPr/>
        </p:nvSpPr>
        <p:spPr>
          <a:xfrm>
            <a:off x="787400" y="472738"/>
            <a:ext cx="10713824" cy="53412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74612">
              <a:lnSpc>
                <a:spcPct val="100000"/>
              </a:lnSpc>
            </a:pPr>
            <a:r>
              <a:rPr lang="en-US" altLang="zh-CN" sz="3650" dirty="0">
                <a:solidFill>
                  <a:srgbClr val="0947C9"/>
                </a:solidFill>
                <a:latin typeface="Times New Roman"/>
                <a:ea typeface="Times New Roman"/>
              </a:rPr>
              <a:t>Classification</a:t>
            </a:r>
            <a:r>
              <a:rPr lang="en-US" altLang="zh-CN" sz="3650" spc="29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5" dirty="0">
                <a:solidFill>
                  <a:srgbClr val="0947C9"/>
                </a:solidFill>
                <a:latin typeface="Times New Roman"/>
                <a:ea typeface="Times New Roman"/>
              </a:rPr>
              <a:t>Accuracy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875"/>
              </a:lnSpc>
            </a:pPr>
            <a:endParaRPr lang="en-US" dirty="0"/>
          </a:p>
          <a:p>
            <a:pPr marL="360362" indent="-285750" hangingPunct="0">
              <a:lnSpc>
                <a:spcPct val="97083"/>
              </a:lnSpc>
              <a:buFont typeface="Arial" panose="020B0604020202020204" pitchFamily="34" charset="0"/>
              <a:buChar char="•"/>
            </a:pP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accuracy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test,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all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models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performed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almost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similar.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4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could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get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more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test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decide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between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them.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But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really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need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choose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one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right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now,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take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pc="50" dirty="0">
                <a:solidFill>
                  <a:srgbClr val="282828"/>
                </a:solidFill>
                <a:latin typeface="Times New Roman"/>
                <a:cs typeface="Times New Roman"/>
              </a:rPr>
              <a:t>D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ecision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cs typeface="Times New Roman"/>
              </a:rPr>
              <a:t>T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ree.</a:t>
            </a:r>
          </a:p>
          <a:p>
            <a:pPr>
              <a:lnSpc>
                <a:spcPts val="1500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1400" b="1" u="sng" dirty="0">
                <a:solidFill>
                  <a:srgbClr val="000000"/>
                </a:solidFill>
                <a:latin typeface="Times New Roman"/>
                <a:ea typeface="Times New Roman"/>
              </a:rPr>
              <a:t>Decision</a:t>
            </a:r>
            <a:r>
              <a:rPr lang="en-US" altLang="zh-CN" sz="1400" b="1" u="sng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b="1" u="sng" dirty="0">
                <a:solidFill>
                  <a:srgbClr val="000000"/>
                </a:solidFill>
                <a:latin typeface="Times New Roman"/>
                <a:ea typeface="Times New Roman"/>
              </a:rPr>
              <a:t>tree</a:t>
            </a:r>
            <a:r>
              <a:rPr lang="en-US" altLang="zh-CN" sz="1400" b="1" u="sng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b="1" u="sng" dirty="0">
                <a:solidFill>
                  <a:srgbClr val="000000"/>
                </a:solidFill>
                <a:latin typeface="Times New Roman"/>
                <a:ea typeface="Times New Roman"/>
              </a:rPr>
              <a:t>best</a:t>
            </a:r>
            <a:r>
              <a:rPr lang="en-US" altLang="zh-CN" sz="1400" b="1" u="sng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b="1" u="sng" dirty="0">
                <a:solidFill>
                  <a:srgbClr val="000000"/>
                </a:solidFill>
                <a:latin typeface="Times New Roman"/>
                <a:ea typeface="Times New Roman"/>
              </a:rPr>
              <a:t>parameters</a:t>
            </a:r>
          </a:p>
        </p:txBody>
      </p:sp>
      <p:sp>
        <p:nvSpPr>
          <p:cNvPr id="151" name="TextBox 151"/>
          <p:cNvSpPr txBox="1"/>
          <p:nvPr/>
        </p:nvSpPr>
        <p:spPr>
          <a:xfrm>
            <a:off x="11129391" y="6121313"/>
            <a:ext cx="371833" cy="236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50" spc="179" dirty="0">
                <a:solidFill>
                  <a:srgbClr val="1B7BDA"/>
                </a:solidFill>
                <a:latin typeface="Times New Roman"/>
                <a:ea typeface="Times New Roman"/>
              </a:rPr>
              <a:t>43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icture 1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53"/>
          <p:cNvSpPr txBox="1"/>
          <p:nvPr/>
        </p:nvSpPr>
        <p:spPr>
          <a:xfrm>
            <a:off x="862012" y="472738"/>
            <a:ext cx="3376403" cy="1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50" spc="5" dirty="0">
                <a:solidFill>
                  <a:srgbClr val="0947C9"/>
                </a:solidFill>
                <a:latin typeface="Times New Roman"/>
                <a:ea typeface="Times New Roman"/>
              </a:rPr>
              <a:t>Confusion</a:t>
            </a:r>
            <a:r>
              <a:rPr lang="en-US" altLang="zh-CN" sz="3650" spc="279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15" dirty="0">
                <a:solidFill>
                  <a:srgbClr val="0947C9"/>
                </a:solidFill>
                <a:latin typeface="Times New Roman"/>
                <a:ea typeface="Times New Roman"/>
              </a:rPr>
              <a:t>Matrix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264"/>
              </a:lnSpc>
            </a:pPr>
            <a:endParaRPr lang="en-US" dirty="0"/>
          </a:p>
          <a:p>
            <a:pPr marL="0" indent="439991">
              <a:lnSpc>
                <a:spcPct val="100000"/>
              </a:lnSpc>
            </a:pPr>
            <a:r>
              <a:rPr lang="en-US" altLang="zh-CN" sz="1800" b="1" dirty="0">
                <a:solidFill>
                  <a:srgbClr val="000000"/>
                </a:solidFill>
                <a:latin typeface="Calibri"/>
                <a:ea typeface="Calibri"/>
              </a:rPr>
              <a:t>Logistic</a:t>
            </a:r>
            <a:r>
              <a:rPr lang="en-US" altLang="zh-CN" sz="1800" b="1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spc="5" dirty="0">
                <a:solidFill>
                  <a:srgbClr val="000000"/>
                </a:solidFill>
                <a:latin typeface="Calibri"/>
                <a:ea typeface="Calibri"/>
              </a:rPr>
              <a:t>regression</a:t>
            </a:r>
          </a:p>
        </p:txBody>
      </p:sp>
      <p:sp>
        <p:nvSpPr>
          <p:cNvPr id="154" name="TextBox 154"/>
          <p:cNvSpPr txBox="1"/>
          <p:nvPr/>
        </p:nvSpPr>
        <p:spPr>
          <a:xfrm>
            <a:off x="4676394" y="1444164"/>
            <a:ext cx="1282600" cy="27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00" b="1" dirty="0">
                <a:solidFill>
                  <a:srgbClr val="000000"/>
                </a:solidFill>
                <a:latin typeface="Calibri"/>
                <a:ea typeface="Calibri"/>
              </a:rPr>
              <a:t>Decision</a:t>
            </a:r>
            <a:r>
              <a:rPr lang="en-US" altLang="zh-CN" sz="1800" b="1" spc="-9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ea typeface="Calibri"/>
              </a:rPr>
              <a:t>Tree</a:t>
            </a:r>
          </a:p>
        </p:txBody>
      </p:sp>
      <p:sp>
        <p:nvSpPr>
          <p:cNvPr id="155" name="TextBox 155"/>
          <p:cNvSpPr txBox="1"/>
          <p:nvPr/>
        </p:nvSpPr>
        <p:spPr>
          <a:xfrm>
            <a:off x="7563484" y="1888303"/>
            <a:ext cx="4055014" cy="16676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hangingPunct="0">
              <a:lnSpc>
                <a:spcPct val="101666"/>
              </a:lnSpc>
              <a:buFont typeface="Wingdings" panose="05000000000000000000" pitchFamily="2" charset="2"/>
              <a:buChar char="ü"/>
            </a:pPr>
            <a:r>
              <a:rPr lang="en-US" altLang="zh-CN" sz="2150" spc="94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215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7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15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60" dirty="0">
                <a:solidFill>
                  <a:srgbClr val="000000"/>
                </a:solidFill>
                <a:latin typeface="Times New Roman"/>
                <a:ea typeface="Times New Roman"/>
              </a:rPr>
              <a:t>test</a:t>
            </a:r>
            <a:r>
              <a:rPr lang="en-US" altLang="zh-CN" sz="215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80" dirty="0">
                <a:solidFill>
                  <a:srgbClr val="000000"/>
                </a:solidFill>
                <a:latin typeface="Times New Roman"/>
                <a:ea typeface="Times New Roman"/>
              </a:rPr>
              <a:t>accuracy</a:t>
            </a:r>
            <a:r>
              <a:rPr lang="en-US" altLang="zh-CN" sz="215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75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215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60" dirty="0">
                <a:solidFill>
                  <a:srgbClr val="000000"/>
                </a:solidFill>
                <a:latin typeface="Times New Roman"/>
                <a:ea typeface="Times New Roman"/>
              </a:rPr>
              <a:t>all</a:t>
            </a:r>
            <a:r>
              <a:rPr lang="en-US" altLang="zh-CN" sz="215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69" dirty="0">
                <a:solidFill>
                  <a:srgbClr val="000000"/>
                </a:solidFill>
                <a:latin typeface="Times New Roman"/>
                <a:ea typeface="Times New Roman"/>
              </a:rPr>
              <a:t>equal,</a:t>
            </a:r>
            <a:r>
              <a:rPr lang="en-US" altLang="zh-CN" sz="21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8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15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85" dirty="0">
                <a:solidFill>
                  <a:srgbClr val="000000"/>
                </a:solidFill>
                <a:latin typeface="Times New Roman"/>
                <a:ea typeface="Times New Roman"/>
              </a:rPr>
              <a:t>confusion</a:t>
            </a:r>
            <a:r>
              <a:rPr lang="en-US" altLang="zh-CN" sz="215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85" dirty="0">
                <a:solidFill>
                  <a:srgbClr val="000000"/>
                </a:solidFill>
                <a:latin typeface="Times New Roman"/>
                <a:ea typeface="Times New Roman"/>
              </a:rPr>
              <a:t>matrices</a:t>
            </a:r>
            <a:r>
              <a:rPr lang="en-US" altLang="zh-CN" sz="215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85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215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80" dirty="0">
                <a:solidFill>
                  <a:srgbClr val="000000"/>
                </a:solidFill>
                <a:latin typeface="Times New Roman"/>
                <a:ea typeface="Times New Roman"/>
              </a:rPr>
              <a:t>also</a:t>
            </a:r>
            <a:r>
              <a:rPr lang="en-US" altLang="zh-CN" sz="21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50" dirty="0">
                <a:solidFill>
                  <a:srgbClr val="000000"/>
                </a:solidFill>
                <a:latin typeface="Times New Roman"/>
                <a:ea typeface="Times New Roman"/>
              </a:rPr>
              <a:t>identical.</a:t>
            </a:r>
            <a:r>
              <a:rPr lang="en-US" altLang="zh-CN" sz="2150" spc="34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150" spc="8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15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75" dirty="0">
                <a:solidFill>
                  <a:srgbClr val="000000"/>
                </a:solidFill>
                <a:latin typeface="Times New Roman"/>
                <a:ea typeface="Times New Roman"/>
              </a:rPr>
              <a:t>main</a:t>
            </a:r>
            <a:r>
              <a:rPr lang="en-US" altLang="zh-CN" sz="215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64" dirty="0">
                <a:solidFill>
                  <a:srgbClr val="000000"/>
                </a:solidFill>
                <a:latin typeface="Times New Roman"/>
                <a:ea typeface="Times New Roman"/>
              </a:rPr>
              <a:t>problem</a:t>
            </a:r>
            <a:r>
              <a:rPr lang="en-US" altLang="zh-CN" sz="215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69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1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85" dirty="0">
                <a:solidFill>
                  <a:srgbClr val="000000"/>
                </a:solidFill>
                <a:latin typeface="Times New Roman"/>
                <a:ea typeface="Times New Roman"/>
              </a:rPr>
              <a:t>these</a:t>
            </a:r>
            <a:r>
              <a:rPr lang="en-US" altLang="zh-CN" sz="215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100" dirty="0">
                <a:solidFill>
                  <a:srgbClr val="000000"/>
                </a:solidFill>
                <a:latin typeface="Times New Roman"/>
                <a:ea typeface="Times New Roman"/>
              </a:rPr>
              <a:t>models</a:t>
            </a:r>
            <a:r>
              <a:rPr lang="en-US" altLang="zh-CN" sz="215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94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215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80" dirty="0">
                <a:solidFill>
                  <a:srgbClr val="000000"/>
                </a:solidFill>
                <a:latin typeface="Times New Roman"/>
                <a:ea typeface="Times New Roman"/>
              </a:rPr>
              <a:t>false</a:t>
            </a:r>
            <a:r>
              <a:rPr lang="en-US" altLang="zh-CN" sz="215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80" dirty="0">
                <a:solidFill>
                  <a:srgbClr val="000000"/>
                </a:solidFill>
                <a:latin typeface="Times New Roman"/>
                <a:ea typeface="Times New Roman"/>
              </a:rPr>
              <a:t>positives.</a:t>
            </a:r>
          </a:p>
        </p:txBody>
      </p:sp>
      <p:sp>
        <p:nvSpPr>
          <p:cNvPr id="156" name="TextBox 156"/>
          <p:cNvSpPr txBox="1"/>
          <p:nvPr/>
        </p:nvSpPr>
        <p:spPr>
          <a:xfrm>
            <a:off x="1216342" y="3685841"/>
            <a:ext cx="3863635" cy="27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3298253" algn="l"/>
              </a:tabLst>
            </a:pPr>
            <a:r>
              <a:rPr lang="en-US" altLang="zh-CN" sz="1800" b="1" spc="15" dirty="0">
                <a:solidFill>
                  <a:srgbClr val="000000"/>
                </a:solidFill>
                <a:latin typeface="Calibri"/>
                <a:ea typeface="Calibri"/>
              </a:rPr>
              <a:t>kNN	</a:t>
            </a:r>
            <a:r>
              <a:rPr lang="en-US" altLang="zh-CN" sz="1800" b="1" spc="-30" dirty="0">
                <a:solidFill>
                  <a:srgbClr val="000000"/>
                </a:solidFill>
                <a:latin typeface="Calibri"/>
                <a:ea typeface="Calibri"/>
              </a:rPr>
              <a:t>SVM</a:t>
            </a:r>
          </a:p>
        </p:txBody>
      </p:sp>
      <p:sp>
        <p:nvSpPr>
          <p:cNvPr id="157" name="TextBox 157"/>
          <p:cNvSpPr txBox="1"/>
          <p:nvPr/>
        </p:nvSpPr>
        <p:spPr>
          <a:xfrm>
            <a:off x="11129391" y="6121313"/>
            <a:ext cx="371833" cy="236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50" spc="179" dirty="0">
                <a:solidFill>
                  <a:srgbClr val="1B7BDA"/>
                </a:solidFill>
                <a:latin typeface="Times New Roman"/>
                <a:ea typeface="Times New Roman"/>
              </a:rPr>
              <a:t>44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icture 1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59"/>
          <p:cNvSpPr txBox="1"/>
          <p:nvPr/>
        </p:nvSpPr>
        <p:spPr>
          <a:xfrm>
            <a:off x="862012" y="472738"/>
            <a:ext cx="10267953" cy="53894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50" spc="60" dirty="0">
                <a:solidFill>
                  <a:srgbClr val="0947C9"/>
                </a:solidFill>
                <a:latin typeface="Times New Roman"/>
                <a:ea typeface="Times New Roman"/>
              </a:rPr>
              <a:t>Concl</a:t>
            </a:r>
            <a:r>
              <a:rPr lang="en-US" altLang="zh-CN" sz="3650" spc="50" dirty="0">
                <a:solidFill>
                  <a:srgbClr val="0947C9"/>
                </a:solidFill>
                <a:latin typeface="Times New Roman"/>
                <a:ea typeface="Times New Roman"/>
              </a:rPr>
              <a:t>usions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795"/>
              </a:lnSpc>
            </a:pPr>
            <a:endParaRPr lang="en-US" dirty="0"/>
          </a:p>
          <a:p>
            <a:pPr marL="228917" indent="-228917" hangingPunct="0">
              <a:lnSpc>
                <a:spcPct val="95833"/>
              </a:lnSpc>
            </a:pPr>
            <a:r>
              <a:rPr lang="en-US" altLang="zh-CN" sz="1800" spc="44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1800" spc="34" dirty="0">
                <a:solidFill>
                  <a:srgbClr val="000000"/>
                </a:solidFill>
                <a:latin typeface="Arial"/>
                <a:cs typeface="Arial"/>
              </a:rPr>
              <a:t> 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mission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explained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several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factors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such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site,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orbit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especially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ea typeface="Times New Roman"/>
              </a:rPr>
              <a:t>number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previous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launches.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Indeed,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assume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there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has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been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gain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knowledge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between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launches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allowed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go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failure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success.</a:t>
            </a:r>
          </a:p>
          <a:p>
            <a:pPr>
              <a:lnSpc>
                <a:spcPts val="1069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1800" spc="25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1800" spc="20" dirty="0">
                <a:solidFill>
                  <a:srgbClr val="000000"/>
                </a:solidFill>
                <a:latin typeface="Arial"/>
                <a:cs typeface="Arial"/>
              </a:rPr>
              <a:t>  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orbits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best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rates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GEO,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HEO,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SSO,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ES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L1.</a:t>
            </a:r>
          </a:p>
          <a:p>
            <a:pPr>
              <a:lnSpc>
                <a:spcPts val="1144"/>
              </a:lnSpc>
            </a:pPr>
            <a:endParaRPr lang="en-US" dirty="0"/>
          </a:p>
          <a:p>
            <a:pPr marL="228917" indent="-228917" hangingPunct="0">
              <a:lnSpc>
                <a:spcPct val="95833"/>
              </a:lnSpc>
            </a:pPr>
            <a:r>
              <a:rPr lang="en-US" altLang="zh-CN" sz="1800" spc="5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1800" spc="40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ea typeface="Times New Roman"/>
              </a:rPr>
              <a:t>Depending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282828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orbits,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mass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criterion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take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into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account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success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mission.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282828"/>
                </a:solidFill>
                <a:latin typeface="Times New Roman"/>
                <a:ea typeface="Times New Roman"/>
              </a:rPr>
              <a:t>Some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orbits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require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ea typeface="Times New Roman"/>
              </a:rPr>
              <a:t>light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heavy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mass.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But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282828"/>
                </a:solidFill>
                <a:latin typeface="Times New Roman"/>
                <a:ea typeface="Times New Roman"/>
              </a:rPr>
              <a:t>generally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ea typeface="Times New Roman"/>
              </a:rPr>
              <a:t>low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282828"/>
                </a:solidFill>
                <a:latin typeface="Times New Roman"/>
                <a:ea typeface="Times New Roman"/>
              </a:rPr>
              <a:t>weighted</a:t>
            </a:r>
            <a:r>
              <a:rPr lang="en-US" altLang="zh-CN" sz="180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payloads</a:t>
            </a:r>
            <a:r>
              <a:rPr lang="en-US" altLang="zh-CN" sz="18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perform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282828"/>
                </a:solidFill>
                <a:latin typeface="Times New Roman"/>
                <a:ea typeface="Times New Roman"/>
              </a:rPr>
              <a:t>better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ea typeface="Times New Roman"/>
              </a:rPr>
              <a:t>than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282828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282828"/>
                </a:solidFill>
                <a:latin typeface="Times New Roman"/>
                <a:ea typeface="Times New Roman"/>
              </a:rPr>
              <a:t>heavy</a:t>
            </a:r>
            <a:r>
              <a:rPr lang="en-US" altLang="zh-CN" sz="18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weighted</a:t>
            </a:r>
            <a:r>
              <a:rPr lang="en-US" altLang="zh-CN" sz="180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282828"/>
                </a:solidFill>
                <a:latin typeface="Times New Roman"/>
                <a:ea typeface="Times New Roman"/>
              </a:rPr>
              <a:t>payloads.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 marL="228917" indent="-228917" hangingPunct="0">
              <a:lnSpc>
                <a:spcPct val="95416"/>
              </a:lnSpc>
            </a:pPr>
            <a:r>
              <a:rPr lang="en-US" altLang="zh-CN" sz="1800" spc="34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1800" spc="25" dirty="0">
                <a:solidFill>
                  <a:srgbClr val="000000"/>
                </a:solidFill>
                <a:latin typeface="Arial"/>
                <a:cs typeface="Arial"/>
              </a:rPr>
              <a:t> 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current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data,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cannot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explain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why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some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sites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better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than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others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(KSC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LC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39A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best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launch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site).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get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answer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problem,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could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obtain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atmospheric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other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relevant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dat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a.</a:t>
            </a:r>
          </a:p>
          <a:p>
            <a:pPr>
              <a:lnSpc>
                <a:spcPts val="1060"/>
              </a:lnSpc>
            </a:pPr>
            <a:endParaRPr lang="en-US" dirty="0"/>
          </a:p>
          <a:p>
            <a:pPr marL="228917" indent="-228917" hangingPunct="0">
              <a:lnSpc>
                <a:spcPct val="95416"/>
              </a:lnSpc>
            </a:pPr>
            <a:r>
              <a:rPr lang="en-US" altLang="zh-CN" sz="1800" spc="44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1800" spc="34" dirty="0">
                <a:solidFill>
                  <a:srgbClr val="000000"/>
                </a:solidFill>
                <a:latin typeface="Arial"/>
                <a:cs typeface="Arial"/>
              </a:rPr>
              <a:t> 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dataset,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choose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Decision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ea typeface="Times New Roman"/>
              </a:rPr>
              <a:t>Tree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Algorithm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best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ea typeface="Times New Roman"/>
              </a:rPr>
              <a:t>model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even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if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test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accuracy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between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all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models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used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identical.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9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choose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Decision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Tree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Algorithm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because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has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better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train</a:t>
            </a:r>
            <a:r>
              <a:rPr lang="en-US" altLang="zh-CN" sz="18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accuracy.</a:t>
            </a:r>
          </a:p>
        </p:txBody>
      </p:sp>
      <p:sp>
        <p:nvSpPr>
          <p:cNvPr id="160" name="TextBox 160"/>
          <p:cNvSpPr txBox="1"/>
          <p:nvPr/>
        </p:nvSpPr>
        <p:spPr>
          <a:xfrm>
            <a:off x="11129391" y="6121313"/>
            <a:ext cx="371833" cy="236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50" spc="179" dirty="0">
                <a:solidFill>
                  <a:srgbClr val="1B7BDA"/>
                </a:solidFill>
                <a:latin typeface="Times New Roman"/>
                <a:ea typeface="Times New Roman"/>
              </a:rPr>
              <a:t>45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1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1"/>
          <p:cNvSpPr txBox="1"/>
          <p:nvPr/>
        </p:nvSpPr>
        <p:spPr>
          <a:xfrm>
            <a:off x="11987783" y="6434368"/>
            <a:ext cx="248007" cy="236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50" spc="164" dirty="0">
                <a:solidFill>
                  <a:srgbClr val="1B7BDA"/>
                </a:solidFill>
                <a:latin typeface="Times New Roman"/>
                <a:ea typeface="Times New Roman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3"/>
          <p:cNvSpPr txBox="1"/>
          <p:nvPr/>
        </p:nvSpPr>
        <p:spPr>
          <a:xfrm>
            <a:off x="862012" y="472738"/>
            <a:ext cx="8342359" cy="57624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50" spc="100" dirty="0">
                <a:solidFill>
                  <a:srgbClr val="0947C9"/>
                </a:solidFill>
                <a:latin typeface="Times New Roman"/>
                <a:ea typeface="Times New Roman"/>
              </a:rPr>
              <a:t>Meth</a:t>
            </a:r>
            <a:r>
              <a:rPr lang="en-US" altLang="zh-CN" sz="3650" spc="94" dirty="0">
                <a:solidFill>
                  <a:srgbClr val="0947C9"/>
                </a:solidFill>
                <a:latin typeface="Times New Roman"/>
                <a:ea typeface="Times New Roman"/>
              </a:rPr>
              <a:t>odology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739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2150" spc="10" dirty="0">
                <a:solidFill>
                  <a:srgbClr val="0947C9"/>
                </a:solidFill>
                <a:latin typeface="Times New Roman"/>
                <a:ea typeface="Times New Roman"/>
              </a:rPr>
              <a:t>Executive</a:t>
            </a:r>
            <a:r>
              <a:rPr lang="en-US" altLang="zh-CN" sz="2150" spc="195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15" dirty="0">
                <a:solidFill>
                  <a:srgbClr val="0947C9"/>
                </a:solidFill>
                <a:latin typeface="Times New Roman"/>
                <a:ea typeface="Times New Roman"/>
              </a:rPr>
              <a:t>Summary</a:t>
            </a:r>
          </a:p>
          <a:p>
            <a:pPr>
              <a:lnSpc>
                <a:spcPts val="1075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2150" spc="6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150" spc="5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150" spc="80" dirty="0">
                <a:solidFill>
                  <a:srgbClr val="282828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215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64" dirty="0">
                <a:solidFill>
                  <a:srgbClr val="282828"/>
                </a:solidFill>
                <a:latin typeface="Times New Roman"/>
                <a:ea typeface="Times New Roman"/>
              </a:rPr>
              <a:t>collection</a:t>
            </a:r>
            <a:r>
              <a:rPr lang="en-US" altLang="zh-CN" sz="215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80" dirty="0">
                <a:solidFill>
                  <a:srgbClr val="282828"/>
                </a:solidFill>
                <a:latin typeface="Times New Roman"/>
                <a:ea typeface="Times New Roman"/>
              </a:rPr>
              <a:t>methodology:</a:t>
            </a:r>
          </a:p>
          <a:p>
            <a:pPr>
              <a:lnSpc>
                <a:spcPts val="1075"/>
              </a:lnSpc>
            </a:pPr>
            <a:endParaRPr lang="en-US" dirty="0"/>
          </a:p>
          <a:p>
            <a:pPr marL="0" indent="457517">
              <a:lnSpc>
                <a:spcPct val="100000"/>
              </a:lnSpc>
            </a:pPr>
            <a:r>
              <a:rPr lang="en-US" altLang="zh-CN" sz="1850" dirty="0">
                <a:solidFill>
                  <a:srgbClr val="756F6F"/>
                </a:solidFill>
                <a:latin typeface="Arial"/>
                <a:ea typeface="Arial"/>
              </a:rPr>
              <a:t>•</a:t>
            </a:r>
            <a:r>
              <a:rPr lang="en-US" altLang="zh-CN" sz="1850" spc="-75" dirty="0">
                <a:solidFill>
                  <a:srgbClr val="756F6F"/>
                </a:solidFill>
                <a:latin typeface="Arial"/>
                <a:cs typeface="Arial"/>
              </a:rPr>
              <a:t>  </a:t>
            </a:r>
            <a:r>
              <a:rPr lang="en-US" altLang="zh-CN" sz="1850" dirty="0">
                <a:solidFill>
                  <a:srgbClr val="756F6F"/>
                </a:solidFill>
                <a:latin typeface="Times New Roman"/>
                <a:ea typeface="Times New Roman"/>
              </a:rPr>
              <a:t>SpaceX</a:t>
            </a:r>
            <a:r>
              <a:rPr lang="en-US" altLang="zh-CN" sz="1850" spc="-75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50" dirty="0">
                <a:solidFill>
                  <a:srgbClr val="756F6F"/>
                </a:solidFill>
                <a:latin typeface="Times New Roman"/>
                <a:ea typeface="Times New Roman"/>
              </a:rPr>
              <a:t>REST</a:t>
            </a:r>
            <a:r>
              <a:rPr lang="en-US" altLang="zh-CN" sz="1850" spc="-75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50" dirty="0">
                <a:solidFill>
                  <a:srgbClr val="756F6F"/>
                </a:solidFill>
                <a:latin typeface="Times New Roman"/>
                <a:ea typeface="Times New Roman"/>
              </a:rPr>
              <a:t>API</a:t>
            </a:r>
          </a:p>
          <a:p>
            <a:pPr>
              <a:lnSpc>
                <a:spcPts val="1080"/>
              </a:lnSpc>
            </a:pPr>
            <a:endParaRPr lang="en-US" dirty="0"/>
          </a:p>
          <a:p>
            <a:pPr marL="0" indent="457517">
              <a:lnSpc>
                <a:spcPct val="100000"/>
              </a:lnSpc>
            </a:pPr>
            <a:r>
              <a:rPr lang="en-US" altLang="zh-CN" sz="1850" spc="30" dirty="0">
                <a:solidFill>
                  <a:srgbClr val="756F6F"/>
                </a:solidFill>
                <a:latin typeface="Arial"/>
                <a:ea typeface="Arial"/>
              </a:rPr>
              <a:t>•</a:t>
            </a:r>
            <a:r>
              <a:rPr lang="en-US" altLang="zh-CN" sz="1850" spc="25" dirty="0">
                <a:solidFill>
                  <a:srgbClr val="756F6F"/>
                </a:solidFill>
                <a:latin typeface="Arial"/>
                <a:cs typeface="Arial"/>
              </a:rPr>
              <a:t>  </a:t>
            </a:r>
            <a:r>
              <a:rPr lang="en-US" altLang="zh-CN" sz="1850" spc="60" dirty="0">
                <a:solidFill>
                  <a:srgbClr val="756F6F"/>
                </a:solidFill>
                <a:latin typeface="Times New Roman"/>
                <a:ea typeface="Times New Roman"/>
              </a:rPr>
              <a:t>Web</a:t>
            </a:r>
            <a:r>
              <a:rPr lang="en-US" altLang="zh-CN" sz="1850" spc="34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50" spc="40" dirty="0">
                <a:solidFill>
                  <a:srgbClr val="756F6F"/>
                </a:solidFill>
                <a:latin typeface="Times New Roman"/>
                <a:ea typeface="Times New Roman"/>
              </a:rPr>
              <a:t>Scrapping</a:t>
            </a:r>
            <a:r>
              <a:rPr lang="en-US" altLang="zh-CN" sz="1850" spc="25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50" spc="55" dirty="0">
                <a:solidFill>
                  <a:srgbClr val="756F6F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1850" spc="25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50" spc="44" dirty="0">
                <a:solidFill>
                  <a:srgbClr val="756F6F"/>
                </a:solidFill>
                <a:latin typeface="Times New Roman"/>
                <a:ea typeface="Times New Roman"/>
              </a:rPr>
              <a:t>Wikipedia</a:t>
            </a:r>
          </a:p>
          <a:p>
            <a:pPr>
              <a:lnSpc>
                <a:spcPts val="1030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2150" spc="6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150" spc="64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150" spc="85" dirty="0">
                <a:solidFill>
                  <a:srgbClr val="282828"/>
                </a:solidFill>
                <a:latin typeface="Times New Roman"/>
                <a:ea typeface="Times New Roman"/>
              </a:rPr>
              <a:t>Perform</a:t>
            </a:r>
            <a:r>
              <a:rPr lang="en-US" altLang="zh-CN" sz="2150" spc="6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80" dirty="0">
                <a:solidFill>
                  <a:srgbClr val="282828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2150" spc="6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80" dirty="0">
                <a:solidFill>
                  <a:srgbClr val="282828"/>
                </a:solidFill>
                <a:latin typeface="Times New Roman"/>
                <a:ea typeface="Times New Roman"/>
              </a:rPr>
              <a:t>wrangling</a:t>
            </a:r>
          </a:p>
          <a:p>
            <a:pPr>
              <a:lnSpc>
                <a:spcPts val="1075"/>
              </a:lnSpc>
            </a:pPr>
            <a:endParaRPr lang="en-US" dirty="0"/>
          </a:p>
          <a:p>
            <a:pPr marL="0" indent="457517">
              <a:lnSpc>
                <a:spcPct val="100000"/>
              </a:lnSpc>
            </a:pPr>
            <a:r>
              <a:rPr lang="en-US" altLang="zh-CN" sz="1850" spc="50" dirty="0">
                <a:solidFill>
                  <a:srgbClr val="756F6F"/>
                </a:solidFill>
                <a:latin typeface="Arial"/>
                <a:ea typeface="Arial"/>
              </a:rPr>
              <a:t>•</a:t>
            </a:r>
            <a:r>
              <a:rPr lang="en-US" altLang="zh-CN" sz="1850" spc="44" dirty="0">
                <a:solidFill>
                  <a:srgbClr val="756F6F"/>
                </a:solidFill>
                <a:latin typeface="Arial"/>
                <a:cs typeface="Arial"/>
              </a:rPr>
              <a:t>  </a:t>
            </a:r>
            <a:r>
              <a:rPr lang="en-US" altLang="zh-CN" sz="1850" spc="75" dirty="0">
                <a:solidFill>
                  <a:srgbClr val="756F6F"/>
                </a:solidFill>
                <a:latin typeface="Times New Roman"/>
                <a:ea typeface="Times New Roman"/>
              </a:rPr>
              <a:t>Dropping</a:t>
            </a:r>
            <a:r>
              <a:rPr lang="en-US" altLang="zh-CN" sz="1850" spc="4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50" spc="69" dirty="0">
                <a:solidFill>
                  <a:srgbClr val="756F6F"/>
                </a:solidFill>
                <a:latin typeface="Times New Roman"/>
                <a:ea typeface="Times New Roman"/>
              </a:rPr>
              <a:t>unnecessary</a:t>
            </a:r>
            <a:r>
              <a:rPr lang="en-US" altLang="zh-CN" sz="1850" spc="4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50" spc="75" dirty="0">
                <a:solidFill>
                  <a:srgbClr val="756F6F"/>
                </a:solidFill>
                <a:latin typeface="Times New Roman"/>
                <a:ea typeface="Times New Roman"/>
              </a:rPr>
              <a:t>columns</a:t>
            </a:r>
          </a:p>
          <a:p>
            <a:pPr>
              <a:lnSpc>
                <a:spcPts val="1080"/>
              </a:lnSpc>
            </a:pPr>
            <a:endParaRPr lang="en-US" dirty="0"/>
          </a:p>
          <a:p>
            <a:pPr marL="0" indent="457517">
              <a:lnSpc>
                <a:spcPct val="100000"/>
              </a:lnSpc>
            </a:pPr>
            <a:r>
              <a:rPr lang="en-US" altLang="zh-CN" sz="1850" spc="44" dirty="0">
                <a:solidFill>
                  <a:srgbClr val="756F6F"/>
                </a:solidFill>
                <a:latin typeface="Arial"/>
                <a:ea typeface="Arial"/>
              </a:rPr>
              <a:t>•</a:t>
            </a:r>
            <a:r>
              <a:rPr lang="en-US" altLang="zh-CN" sz="1850" spc="40" dirty="0">
                <a:solidFill>
                  <a:srgbClr val="756F6F"/>
                </a:solidFill>
                <a:latin typeface="Arial"/>
                <a:cs typeface="Arial"/>
              </a:rPr>
              <a:t>  </a:t>
            </a:r>
            <a:r>
              <a:rPr lang="en-US" altLang="zh-CN" sz="1850" spc="75" dirty="0">
                <a:solidFill>
                  <a:srgbClr val="756F6F"/>
                </a:solidFill>
                <a:latin typeface="Times New Roman"/>
                <a:ea typeface="Times New Roman"/>
              </a:rPr>
              <a:t>One</a:t>
            </a:r>
            <a:r>
              <a:rPr lang="en-US" altLang="zh-CN" sz="1850" spc="4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50" spc="64" dirty="0">
                <a:solidFill>
                  <a:srgbClr val="756F6F"/>
                </a:solidFill>
                <a:latin typeface="Times New Roman"/>
                <a:ea typeface="Times New Roman"/>
              </a:rPr>
              <a:t>Hot</a:t>
            </a:r>
            <a:r>
              <a:rPr lang="en-US" altLang="zh-CN" sz="1850" spc="4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50" spc="64" dirty="0">
                <a:solidFill>
                  <a:srgbClr val="756F6F"/>
                </a:solidFill>
                <a:latin typeface="Times New Roman"/>
                <a:ea typeface="Times New Roman"/>
              </a:rPr>
              <a:t>Encoding</a:t>
            </a:r>
            <a:r>
              <a:rPr lang="en-US" altLang="zh-CN" sz="1850" spc="34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50" spc="55" dirty="0">
                <a:solidFill>
                  <a:srgbClr val="756F6F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850" spc="4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50" spc="50" dirty="0">
                <a:solidFill>
                  <a:srgbClr val="756F6F"/>
                </a:solidFill>
                <a:latin typeface="Times New Roman"/>
                <a:ea typeface="Times New Roman"/>
              </a:rPr>
              <a:t>classification</a:t>
            </a:r>
            <a:r>
              <a:rPr lang="en-US" altLang="zh-CN" sz="1850" spc="4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50" spc="64" dirty="0">
                <a:solidFill>
                  <a:srgbClr val="756F6F"/>
                </a:solidFill>
                <a:latin typeface="Times New Roman"/>
                <a:ea typeface="Times New Roman"/>
              </a:rPr>
              <a:t>models</a:t>
            </a:r>
          </a:p>
          <a:p>
            <a:pPr>
              <a:lnSpc>
                <a:spcPts val="1030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2150" spc="44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150" spc="34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150" spc="60" dirty="0">
                <a:solidFill>
                  <a:srgbClr val="282828"/>
                </a:solidFill>
                <a:latin typeface="Times New Roman"/>
                <a:ea typeface="Times New Roman"/>
              </a:rPr>
              <a:t>Perform</a:t>
            </a:r>
            <a:r>
              <a:rPr lang="en-US" altLang="zh-CN" sz="215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55" dirty="0">
                <a:solidFill>
                  <a:srgbClr val="282828"/>
                </a:solidFill>
                <a:latin typeface="Times New Roman"/>
                <a:ea typeface="Times New Roman"/>
              </a:rPr>
              <a:t>exploratory</a:t>
            </a:r>
            <a:r>
              <a:rPr lang="en-US" altLang="zh-CN" sz="215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60" dirty="0">
                <a:solidFill>
                  <a:srgbClr val="282828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215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50" dirty="0">
                <a:solidFill>
                  <a:srgbClr val="282828"/>
                </a:solidFill>
                <a:latin typeface="Times New Roman"/>
                <a:ea typeface="Times New Roman"/>
              </a:rPr>
              <a:t>analysis</a:t>
            </a:r>
            <a:r>
              <a:rPr lang="en-US" altLang="zh-CN" sz="215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75" dirty="0">
                <a:solidFill>
                  <a:srgbClr val="282828"/>
                </a:solidFill>
                <a:latin typeface="Times New Roman"/>
                <a:ea typeface="Times New Roman"/>
              </a:rPr>
              <a:t>(EDA)</a:t>
            </a:r>
            <a:r>
              <a:rPr lang="en-US" altLang="zh-CN" sz="215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55" dirty="0">
                <a:solidFill>
                  <a:srgbClr val="282828"/>
                </a:solidFill>
                <a:latin typeface="Times New Roman"/>
                <a:ea typeface="Times New Roman"/>
              </a:rPr>
              <a:t>using</a:t>
            </a:r>
            <a:r>
              <a:rPr lang="en-US" altLang="zh-CN" sz="2150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50" dirty="0">
                <a:solidFill>
                  <a:srgbClr val="282828"/>
                </a:solidFill>
                <a:latin typeface="Times New Roman"/>
                <a:ea typeface="Times New Roman"/>
              </a:rPr>
              <a:t>visualization</a:t>
            </a:r>
            <a:r>
              <a:rPr lang="en-US" altLang="zh-CN" sz="215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80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15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80" dirty="0">
                <a:solidFill>
                  <a:srgbClr val="282828"/>
                </a:solidFill>
                <a:latin typeface="Times New Roman"/>
                <a:ea typeface="Times New Roman"/>
              </a:rPr>
              <a:t>SQL</a:t>
            </a:r>
          </a:p>
          <a:p>
            <a:pPr>
              <a:lnSpc>
                <a:spcPts val="1100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2150" spc="5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150" spc="4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150" spc="69" dirty="0">
                <a:solidFill>
                  <a:srgbClr val="282828"/>
                </a:solidFill>
                <a:latin typeface="Times New Roman"/>
                <a:ea typeface="Times New Roman"/>
              </a:rPr>
              <a:t>Perform</a:t>
            </a:r>
            <a:r>
              <a:rPr lang="en-US" altLang="zh-CN" sz="215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60" dirty="0">
                <a:solidFill>
                  <a:srgbClr val="282828"/>
                </a:solidFill>
                <a:latin typeface="Times New Roman"/>
                <a:ea typeface="Times New Roman"/>
              </a:rPr>
              <a:t>interactive</a:t>
            </a:r>
            <a:r>
              <a:rPr lang="en-US" altLang="zh-CN" sz="215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60" dirty="0">
                <a:solidFill>
                  <a:srgbClr val="282828"/>
                </a:solidFill>
                <a:latin typeface="Times New Roman"/>
                <a:ea typeface="Times New Roman"/>
              </a:rPr>
              <a:t>visual</a:t>
            </a:r>
            <a:r>
              <a:rPr lang="en-US" altLang="zh-CN" sz="215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60" dirty="0">
                <a:solidFill>
                  <a:srgbClr val="282828"/>
                </a:solidFill>
                <a:latin typeface="Times New Roman"/>
                <a:ea typeface="Times New Roman"/>
              </a:rPr>
              <a:t>analytics</a:t>
            </a:r>
            <a:r>
              <a:rPr lang="en-US" altLang="zh-CN" sz="215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69" dirty="0">
                <a:solidFill>
                  <a:srgbClr val="282828"/>
                </a:solidFill>
                <a:latin typeface="Times New Roman"/>
                <a:ea typeface="Times New Roman"/>
              </a:rPr>
              <a:t>using</a:t>
            </a:r>
            <a:r>
              <a:rPr lang="en-US" altLang="zh-CN" sz="2150" spc="3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75" dirty="0">
                <a:solidFill>
                  <a:srgbClr val="282828"/>
                </a:solidFill>
                <a:latin typeface="Times New Roman"/>
                <a:ea typeface="Times New Roman"/>
              </a:rPr>
              <a:t>Folium</a:t>
            </a:r>
            <a:r>
              <a:rPr lang="en-US" altLang="zh-CN" sz="215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75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15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60" dirty="0">
                <a:solidFill>
                  <a:srgbClr val="282828"/>
                </a:solidFill>
                <a:latin typeface="Times New Roman"/>
                <a:ea typeface="Times New Roman"/>
              </a:rPr>
              <a:t>Plotly</a:t>
            </a:r>
            <a:r>
              <a:rPr lang="en-US" altLang="zh-CN" sz="215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80" dirty="0">
                <a:solidFill>
                  <a:srgbClr val="282828"/>
                </a:solidFill>
                <a:latin typeface="Times New Roman"/>
                <a:ea typeface="Times New Roman"/>
              </a:rPr>
              <a:t>Dash</a:t>
            </a:r>
          </a:p>
          <a:p>
            <a:pPr>
              <a:lnSpc>
                <a:spcPts val="1025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2150" spc="55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150" spc="44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150" spc="75" dirty="0">
                <a:solidFill>
                  <a:srgbClr val="282828"/>
                </a:solidFill>
                <a:latin typeface="Times New Roman"/>
                <a:ea typeface="Times New Roman"/>
              </a:rPr>
              <a:t>Perform</a:t>
            </a:r>
            <a:r>
              <a:rPr lang="en-US" altLang="zh-CN" sz="215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64" dirty="0">
                <a:solidFill>
                  <a:srgbClr val="282828"/>
                </a:solidFill>
                <a:latin typeface="Times New Roman"/>
                <a:ea typeface="Times New Roman"/>
              </a:rPr>
              <a:t>predictive</a:t>
            </a:r>
            <a:r>
              <a:rPr lang="en-US" altLang="zh-CN" sz="215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64" dirty="0">
                <a:solidFill>
                  <a:srgbClr val="282828"/>
                </a:solidFill>
                <a:latin typeface="Times New Roman"/>
                <a:ea typeface="Times New Roman"/>
              </a:rPr>
              <a:t>analysis</a:t>
            </a:r>
            <a:r>
              <a:rPr lang="en-US" altLang="zh-CN" sz="215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69" dirty="0">
                <a:solidFill>
                  <a:srgbClr val="282828"/>
                </a:solidFill>
                <a:latin typeface="Times New Roman"/>
                <a:ea typeface="Times New Roman"/>
              </a:rPr>
              <a:t>using</a:t>
            </a:r>
            <a:r>
              <a:rPr lang="en-US" altLang="zh-CN" sz="215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60" dirty="0">
                <a:solidFill>
                  <a:srgbClr val="282828"/>
                </a:solidFill>
                <a:latin typeface="Times New Roman"/>
                <a:ea typeface="Times New Roman"/>
              </a:rPr>
              <a:t>classification</a:t>
            </a:r>
            <a:r>
              <a:rPr lang="en-US" altLang="zh-CN" sz="215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80" dirty="0">
                <a:solidFill>
                  <a:srgbClr val="282828"/>
                </a:solidFill>
                <a:latin typeface="Times New Roman"/>
                <a:ea typeface="Times New Roman"/>
              </a:rPr>
              <a:t>models</a:t>
            </a:r>
          </a:p>
          <a:p>
            <a:pPr>
              <a:lnSpc>
                <a:spcPts val="1075"/>
              </a:lnSpc>
            </a:pPr>
            <a:endParaRPr lang="en-US" dirty="0"/>
          </a:p>
          <a:p>
            <a:pPr marL="0" indent="457517">
              <a:lnSpc>
                <a:spcPct val="100000"/>
              </a:lnSpc>
            </a:pPr>
            <a:r>
              <a:rPr lang="en-US" altLang="zh-CN" sz="1850" spc="55" dirty="0">
                <a:solidFill>
                  <a:srgbClr val="756F6F"/>
                </a:solidFill>
                <a:latin typeface="Arial"/>
                <a:ea typeface="Arial"/>
              </a:rPr>
              <a:t>•</a:t>
            </a:r>
            <a:r>
              <a:rPr lang="en-US" altLang="zh-CN" sz="1850" spc="44" dirty="0">
                <a:solidFill>
                  <a:srgbClr val="756F6F"/>
                </a:solidFill>
                <a:latin typeface="Arial"/>
                <a:cs typeface="Arial"/>
              </a:rPr>
              <a:t>  </a:t>
            </a:r>
            <a:r>
              <a:rPr lang="en-US" altLang="zh-CN" sz="1850" spc="100" dirty="0">
                <a:solidFill>
                  <a:srgbClr val="756F6F"/>
                </a:solidFill>
                <a:latin typeface="Times New Roman"/>
                <a:ea typeface="Times New Roman"/>
              </a:rPr>
              <a:t>How</a:t>
            </a:r>
            <a:r>
              <a:rPr lang="en-US" altLang="zh-CN" sz="1850" spc="4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50" spc="60" dirty="0">
                <a:solidFill>
                  <a:srgbClr val="756F6F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50" spc="44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50" spc="60" dirty="0">
                <a:solidFill>
                  <a:srgbClr val="756F6F"/>
                </a:solidFill>
                <a:latin typeface="Times New Roman"/>
                <a:ea typeface="Times New Roman"/>
              </a:rPr>
              <a:t>build,</a:t>
            </a:r>
            <a:r>
              <a:rPr lang="en-US" altLang="zh-CN" sz="1850" spc="4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50" spc="60" dirty="0">
                <a:solidFill>
                  <a:srgbClr val="756F6F"/>
                </a:solidFill>
                <a:latin typeface="Times New Roman"/>
                <a:ea typeface="Times New Roman"/>
              </a:rPr>
              <a:t>tune,</a:t>
            </a:r>
            <a:r>
              <a:rPr lang="en-US" altLang="zh-CN" sz="1850" spc="44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50" spc="64" dirty="0">
                <a:solidFill>
                  <a:srgbClr val="756F6F"/>
                </a:solidFill>
                <a:latin typeface="Times New Roman"/>
                <a:ea typeface="Times New Roman"/>
              </a:rPr>
              <a:t>evaluate</a:t>
            </a:r>
            <a:r>
              <a:rPr lang="en-US" altLang="zh-CN" sz="1850" spc="4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50" spc="60" dirty="0">
                <a:solidFill>
                  <a:srgbClr val="756F6F"/>
                </a:solidFill>
                <a:latin typeface="Times New Roman"/>
                <a:ea typeface="Times New Roman"/>
              </a:rPr>
              <a:t>classification</a:t>
            </a:r>
            <a:r>
              <a:rPr lang="en-US" altLang="zh-CN" sz="1850" spc="40" dirty="0">
                <a:solidFill>
                  <a:srgbClr val="756F6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50" spc="75" dirty="0">
                <a:solidFill>
                  <a:srgbClr val="756F6F"/>
                </a:solidFill>
                <a:latin typeface="Times New Roman"/>
                <a:ea typeface="Times New Roman"/>
              </a:rPr>
              <a:t>models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253089" y="6121313"/>
            <a:ext cx="133707" cy="236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50" spc="164" dirty="0">
                <a:solidFill>
                  <a:srgbClr val="1B7BDA"/>
                </a:solidFill>
                <a:latin typeface="Times New Roman"/>
                <a:ea typeface="Times New Roman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6"/>
          <p:cNvSpPr txBox="1"/>
          <p:nvPr/>
        </p:nvSpPr>
        <p:spPr>
          <a:xfrm>
            <a:off x="862012" y="472738"/>
            <a:ext cx="9007347" cy="23980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50" spc="60" dirty="0">
                <a:solidFill>
                  <a:srgbClr val="0947C9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3650" spc="25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50" dirty="0">
                <a:solidFill>
                  <a:srgbClr val="0947C9"/>
                </a:solidFill>
                <a:latin typeface="Times New Roman"/>
                <a:ea typeface="Times New Roman"/>
              </a:rPr>
              <a:t>Collection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89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2150" spc="50" dirty="0">
                <a:solidFill>
                  <a:srgbClr val="282828"/>
                </a:solidFill>
                <a:latin typeface="Arial"/>
                <a:ea typeface="Arial"/>
              </a:rPr>
              <a:t>•</a:t>
            </a:r>
            <a:r>
              <a:rPr lang="en-US" altLang="zh-CN" sz="2150" spc="44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US" altLang="zh-CN" sz="2150" spc="64" dirty="0">
                <a:solidFill>
                  <a:srgbClr val="282828"/>
                </a:solidFill>
                <a:latin typeface="Times New Roman"/>
                <a:ea typeface="Times New Roman"/>
              </a:rPr>
              <a:t>Datasets</a:t>
            </a:r>
            <a:r>
              <a:rPr lang="en-US" altLang="zh-CN" sz="215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64" dirty="0">
                <a:solidFill>
                  <a:srgbClr val="282828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215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60" dirty="0">
                <a:solidFill>
                  <a:srgbClr val="282828"/>
                </a:solidFill>
                <a:latin typeface="Times New Roman"/>
                <a:ea typeface="Times New Roman"/>
              </a:rPr>
              <a:t>collected</a:t>
            </a:r>
            <a:r>
              <a:rPr lang="en-US" altLang="zh-CN" sz="215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85" dirty="0">
                <a:solidFill>
                  <a:srgbClr val="282828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215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64" dirty="0">
                <a:solidFill>
                  <a:srgbClr val="282828"/>
                </a:solidFill>
                <a:latin typeface="Times New Roman"/>
                <a:ea typeface="Times New Roman"/>
              </a:rPr>
              <a:t>Rest</a:t>
            </a:r>
            <a:r>
              <a:rPr lang="en-US" altLang="zh-CN" sz="215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80" dirty="0">
                <a:solidFill>
                  <a:srgbClr val="282828"/>
                </a:solidFill>
                <a:latin typeface="Times New Roman"/>
                <a:ea typeface="Times New Roman"/>
              </a:rPr>
              <a:t>SpaceX</a:t>
            </a:r>
            <a:r>
              <a:rPr lang="en-US" altLang="zh-CN" sz="2150" spc="4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89" dirty="0">
                <a:solidFill>
                  <a:srgbClr val="282828"/>
                </a:solidFill>
                <a:latin typeface="Times New Roman"/>
                <a:ea typeface="Times New Roman"/>
              </a:rPr>
              <a:t>API</a:t>
            </a:r>
            <a:r>
              <a:rPr lang="en-US" altLang="zh-CN" sz="215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75" dirty="0">
                <a:solidFill>
                  <a:srgbClr val="282828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15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69" dirty="0" err="1">
                <a:solidFill>
                  <a:srgbClr val="282828"/>
                </a:solidFill>
                <a:latin typeface="Times New Roman"/>
                <a:ea typeface="Times New Roman"/>
              </a:rPr>
              <a:t>ebscrapping</a:t>
            </a:r>
            <a:r>
              <a:rPr lang="en-US" altLang="zh-CN" sz="215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50" spc="75" dirty="0">
                <a:solidFill>
                  <a:srgbClr val="282828"/>
                </a:solidFill>
                <a:latin typeface="Times New Roman"/>
                <a:ea typeface="Times New Roman"/>
              </a:rPr>
              <a:t>Wikipedia</a:t>
            </a:r>
          </a:p>
          <a:p>
            <a:pPr>
              <a:lnSpc>
                <a:spcPts val="1355"/>
              </a:lnSpc>
            </a:pPr>
            <a:endParaRPr lang="en-US" dirty="0"/>
          </a:p>
          <a:p>
            <a:pPr marL="0" indent="457517">
              <a:lnSpc>
                <a:spcPct val="100000"/>
              </a:lnSpc>
            </a:pPr>
            <a:r>
              <a:rPr lang="en-US" altLang="zh-CN" sz="1800" spc="3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1800" spc="25" dirty="0">
                <a:solidFill>
                  <a:srgbClr val="000000"/>
                </a:solidFill>
                <a:latin typeface="Arial"/>
                <a:cs typeface="Arial"/>
              </a:rPr>
              <a:t> 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information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obtained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API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ea typeface="Times New Roman"/>
              </a:rPr>
              <a:t>rocket,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launches,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information.</a:t>
            </a:r>
          </a:p>
          <a:p>
            <a:pPr>
              <a:lnSpc>
                <a:spcPts val="1430"/>
              </a:lnSpc>
            </a:pPr>
            <a:endParaRPr lang="en-US" dirty="0"/>
          </a:p>
          <a:p>
            <a:pPr marL="0" indent="915352">
              <a:lnSpc>
                <a:spcPct val="100000"/>
              </a:lnSpc>
            </a:pPr>
            <a:r>
              <a:rPr lang="en-US" altLang="zh-CN" sz="14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1400" spc="64" dirty="0">
                <a:solidFill>
                  <a:srgbClr val="000000"/>
                </a:solidFill>
                <a:latin typeface="Arial"/>
                <a:cs typeface="Arial"/>
              </a:rPr>
              <a:t>   </a:t>
            </a:r>
            <a:r>
              <a:rPr lang="en-US" altLang="zh-CN" sz="140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4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/>
                <a:ea typeface="Times New Roman"/>
              </a:rPr>
              <a:t>Space</a:t>
            </a:r>
            <a:r>
              <a:rPr lang="en-US" altLang="zh-CN" sz="14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14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/>
                <a:ea typeface="Times New Roman"/>
              </a:rPr>
              <a:t>REST</a:t>
            </a:r>
            <a:r>
              <a:rPr lang="en-US" altLang="zh-CN" sz="14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/>
                <a:ea typeface="Times New Roman"/>
              </a:rPr>
              <a:t>API</a:t>
            </a:r>
            <a:r>
              <a:rPr lang="en-US" altLang="zh-CN" sz="14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/>
                <a:ea typeface="Times New Roman"/>
              </a:rPr>
              <a:t>URL</a:t>
            </a:r>
            <a:r>
              <a:rPr lang="en-US" altLang="zh-CN" sz="14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4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/>
                <a:ea typeface="Times New Roman"/>
              </a:rPr>
              <a:t>api.spacexdata.com/v4/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656839" y="3264931"/>
            <a:ext cx="610231" cy="6461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38100">
              <a:lnSpc>
                <a:spcPct val="100000"/>
              </a:lnSpc>
            </a:pPr>
            <a:r>
              <a:rPr lang="en-US" altLang="zh-CN" sz="1400" spc="10" dirty="0">
                <a:solidFill>
                  <a:srgbClr val="FEFEFE"/>
                </a:solidFill>
                <a:latin typeface="Calibri"/>
                <a:ea typeface="Calibri"/>
              </a:rPr>
              <a:t>Sp</a:t>
            </a:r>
            <a:r>
              <a:rPr lang="en-US" altLang="zh-CN" sz="1400" spc="5" dirty="0">
                <a:solidFill>
                  <a:srgbClr val="FEFEFE"/>
                </a:solidFill>
                <a:latin typeface="Calibri"/>
                <a:ea typeface="Calibri"/>
              </a:rPr>
              <a:t>aceX</a:t>
            </a:r>
          </a:p>
          <a:p>
            <a:pPr marL="0">
              <a:lnSpc>
                <a:spcPct val="100000"/>
              </a:lnSpc>
            </a:pPr>
            <a:r>
              <a:rPr lang="en-US" altLang="zh-CN" sz="1400" spc="5" dirty="0">
                <a:solidFill>
                  <a:srgbClr val="FEFEFE"/>
                </a:solidFill>
                <a:latin typeface="Calibri"/>
                <a:ea typeface="Calibri"/>
              </a:rPr>
              <a:t>Rest</a:t>
            </a:r>
            <a:r>
              <a:rPr lang="en-US" altLang="zh-CN" sz="1400" spc="-3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spc="10" dirty="0">
                <a:solidFill>
                  <a:srgbClr val="FEFEFE"/>
                </a:solidFill>
                <a:latin typeface="Calibri"/>
                <a:ea typeface="Calibri"/>
              </a:rPr>
              <a:t>API</a:t>
            </a:r>
          </a:p>
          <a:p>
            <a:pPr marL="0" indent="180975">
              <a:lnSpc>
                <a:spcPct val="100000"/>
              </a:lnSpc>
            </a:pPr>
            <a:r>
              <a:rPr lang="en-US" altLang="zh-CN" sz="1400" spc="-5" dirty="0">
                <a:solidFill>
                  <a:srgbClr val="FEFEFE"/>
                </a:solidFill>
                <a:latin typeface="Calibri"/>
                <a:ea typeface="Calibri"/>
              </a:rPr>
              <a:t>ca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ll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848478" y="3369071"/>
            <a:ext cx="836002" cy="4326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400" spc="10" dirty="0">
                <a:solidFill>
                  <a:srgbClr val="FEFEFE"/>
                </a:solidFill>
                <a:latin typeface="Calibri"/>
                <a:ea typeface="Calibri"/>
              </a:rPr>
              <a:t>API</a:t>
            </a:r>
            <a:r>
              <a:rPr lang="en-US" altLang="zh-CN" sz="1400" spc="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spc="10" dirty="0">
                <a:solidFill>
                  <a:srgbClr val="FEFEFE"/>
                </a:solidFill>
                <a:latin typeface="Calibri"/>
                <a:ea typeface="Calibri"/>
              </a:rPr>
              <a:t>returns</a:t>
            </a:r>
          </a:p>
          <a:p>
            <a:pPr marL="0" indent="95250">
              <a:lnSpc>
                <a:spcPct val="100000"/>
              </a:lnSpc>
            </a:pPr>
            <a:r>
              <a:rPr lang="en-US" altLang="zh-CN" sz="1400" spc="10" dirty="0">
                <a:solidFill>
                  <a:srgbClr val="FEFEFE"/>
                </a:solidFill>
                <a:latin typeface="Calibri"/>
                <a:ea typeface="Calibri"/>
              </a:rPr>
              <a:t>JSON</a:t>
            </a:r>
            <a:r>
              <a:rPr lang="en-US" altLang="zh-CN" sz="1400" spc="-9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spc="5" dirty="0">
                <a:solidFill>
                  <a:srgbClr val="FEFEFE"/>
                </a:solidFill>
                <a:latin typeface="Calibri"/>
                <a:ea typeface="Calibri"/>
              </a:rPr>
              <a:t>file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205726" y="3228156"/>
            <a:ext cx="856936" cy="7155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9050" indent="190500" hangingPunct="0">
              <a:lnSpc>
                <a:spcPct val="111666"/>
              </a:lnSpc>
            </a:pPr>
            <a:r>
              <a:rPr lang="en-US" altLang="zh-CN" sz="1400" spc="5" dirty="0">
                <a:solidFill>
                  <a:srgbClr val="FEFEFE"/>
                </a:solidFill>
                <a:latin typeface="Calibri"/>
                <a:ea typeface="Calibri"/>
              </a:rPr>
              <a:t>M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ake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spc="10" dirty="0">
                <a:solidFill>
                  <a:srgbClr val="FEFEFE"/>
                </a:solidFill>
                <a:latin typeface="Calibri"/>
                <a:ea typeface="Calibri"/>
              </a:rPr>
              <a:t>Dat</a:t>
            </a:r>
            <a:r>
              <a:rPr lang="en-US" altLang="zh-CN" sz="1400" spc="5" dirty="0">
                <a:solidFill>
                  <a:srgbClr val="FEFEFE"/>
                </a:solidFill>
                <a:latin typeface="Calibri"/>
                <a:ea typeface="Calibri"/>
              </a:rPr>
              <a:t>aframe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spc="20" dirty="0">
                <a:solidFill>
                  <a:srgbClr val="FEFEFE"/>
                </a:solidFill>
                <a:latin typeface="Calibri"/>
                <a:ea typeface="Calibri"/>
              </a:rPr>
              <a:t>from</a:t>
            </a:r>
            <a:r>
              <a:rPr lang="en-US" altLang="zh-CN" sz="1400" spc="-109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spc="25" dirty="0">
                <a:solidFill>
                  <a:srgbClr val="FEFEFE"/>
                </a:solidFill>
                <a:latin typeface="Calibri"/>
                <a:ea typeface="Calibri"/>
              </a:rPr>
              <a:t>JSON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474200" y="3261756"/>
            <a:ext cx="809111" cy="6461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Clean</a:t>
            </a:r>
            <a:r>
              <a:rPr lang="en-US" altLang="zh-CN" sz="1400" spc="6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Data</a:t>
            </a:r>
          </a:p>
          <a:p>
            <a:pPr marL="0">
              <a:lnSpc>
                <a:spcPct val="100000"/>
              </a:lnSpc>
            </a:pPr>
            <a:r>
              <a:rPr lang="en-US" altLang="zh-CN" sz="1400" spc="5" dirty="0">
                <a:solidFill>
                  <a:srgbClr val="FEFEFE"/>
                </a:solidFill>
                <a:latin typeface="Calibri"/>
                <a:ea typeface="Calibri"/>
              </a:rPr>
              <a:t>and</a:t>
            </a:r>
            <a:r>
              <a:rPr lang="en-US" altLang="zh-CN" sz="1400" spc="-1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spc="10" dirty="0">
                <a:solidFill>
                  <a:srgbClr val="FEFEFE"/>
                </a:solidFill>
                <a:latin typeface="Calibri"/>
                <a:ea typeface="Calibri"/>
              </a:rPr>
              <a:t>export</a:t>
            </a:r>
          </a:p>
          <a:p>
            <a:pPr marL="0" indent="343281">
              <a:lnSpc>
                <a:spcPct val="100000"/>
              </a:lnSpc>
            </a:pPr>
            <a:r>
              <a:rPr lang="en-US" altLang="zh-CN" sz="1400" spc="-15" dirty="0">
                <a:solidFill>
                  <a:srgbClr val="FEFEFE"/>
                </a:solidFill>
                <a:latin typeface="Calibri"/>
                <a:ea typeface="Calibri"/>
              </a:rPr>
              <a:t>it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19530" y="4265030"/>
            <a:ext cx="9767758" cy="9368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00" spc="34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1800" spc="30" dirty="0">
                <a:solidFill>
                  <a:srgbClr val="000000"/>
                </a:solidFill>
                <a:latin typeface="Arial"/>
                <a:cs typeface="Arial"/>
              </a:rPr>
              <a:t> 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information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obtained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webscrapping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Wikipedia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launches,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landing,</a:t>
            </a:r>
          </a:p>
          <a:p>
            <a:pPr marL="0" indent="228980">
              <a:lnSpc>
                <a:spcPct val="100000"/>
              </a:lnSpc>
            </a:pPr>
            <a:r>
              <a:rPr lang="en-US" altLang="zh-CN" sz="1800" spc="34" dirty="0">
                <a:solidFill>
                  <a:srgbClr val="000000"/>
                </a:solidFill>
                <a:latin typeface="Times New Roman"/>
                <a:ea typeface="Times New Roman"/>
              </a:rPr>
              <a:t>payload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ea typeface="Times New Roman"/>
              </a:rPr>
              <a:t>information.</a:t>
            </a:r>
          </a:p>
          <a:p>
            <a:pPr>
              <a:lnSpc>
                <a:spcPts val="1375"/>
              </a:lnSpc>
            </a:pPr>
            <a:endParaRPr lang="en-US" dirty="0"/>
          </a:p>
          <a:p>
            <a:pPr marL="0" indent="457834">
              <a:lnSpc>
                <a:spcPct val="100000"/>
              </a:lnSpc>
            </a:pPr>
            <a:r>
              <a:rPr lang="en-US" altLang="zh-CN" sz="1400" spc="25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1400" spc="34" dirty="0">
                <a:solidFill>
                  <a:srgbClr val="000000"/>
                </a:solidFill>
                <a:latin typeface="Arial"/>
                <a:cs typeface="Arial"/>
              </a:rPr>
              <a:t>   </a:t>
            </a:r>
            <a:r>
              <a:rPr lang="en-US" altLang="zh-CN" sz="1400" spc="50" dirty="0">
                <a:solidFill>
                  <a:srgbClr val="000000"/>
                </a:solidFill>
                <a:latin typeface="Times New Roman"/>
                <a:ea typeface="Times New Roman"/>
              </a:rPr>
              <a:t>URL</a:t>
            </a:r>
            <a:r>
              <a:rPr lang="en-US" altLang="zh-CN" sz="14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4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000000"/>
                </a:solidFill>
                <a:latin typeface="Times New Roman"/>
                <a:ea typeface="Times New Roman"/>
              </a:rPr>
              <a:t>https://en.wikipedia.org/w/index.php?title=List_of_Falcon_9_and_Falcon_Heavy_launches&amp;oldid=1027686922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576829" y="5456316"/>
            <a:ext cx="765399" cy="8750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Get</a:t>
            </a:r>
            <a:r>
              <a:rPr lang="en-US" altLang="zh-CN" sz="1400" spc="11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spc="5" dirty="0">
                <a:solidFill>
                  <a:srgbClr val="FEFEFE"/>
                </a:solidFill>
                <a:latin typeface="Calibri"/>
                <a:ea typeface="Calibri"/>
              </a:rPr>
              <a:t>HTML</a:t>
            </a:r>
          </a:p>
          <a:p>
            <a:pPr marL="0" indent="28575">
              <a:lnSpc>
                <a:spcPct val="100000"/>
              </a:lnSpc>
              <a:spcBef>
                <a:spcPts val="120"/>
              </a:spcBef>
            </a:pPr>
            <a:r>
              <a:rPr lang="en-US" altLang="zh-CN" sz="1400" spc="25" dirty="0">
                <a:solidFill>
                  <a:srgbClr val="FEFEFE"/>
                </a:solidFill>
                <a:latin typeface="Calibri"/>
                <a:ea typeface="Calibri"/>
              </a:rPr>
              <a:t>resp</a:t>
            </a:r>
            <a:r>
              <a:rPr lang="en-US" altLang="zh-CN" sz="1400" spc="20" dirty="0">
                <a:solidFill>
                  <a:srgbClr val="FEFEFE"/>
                </a:solidFill>
                <a:latin typeface="Calibri"/>
                <a:ea typeface="Calibri"/>
              </a:rPr>
              <a:t>onse</a:t>
            </a:r>
          </a:p>
          <a:p>
            <a:pPr marL="0" indent="200405">
              <a:lnSpc>
                <a:spcPct val="100000"/>
              </a:lnSpc>
            </a:pPr>
            <a:r>
              <a:rPr lang="en-US" altLang="zh-CN" sz="1400" spc="25" dirty="0">
                <a:solidFill>
                  <a:srgbClr val="FEFEFE"/>
                </a:solidFill>
                <a:latin typeface="Calibri"/>
                <a:ea typeface="Calibri"/>
              </a:rPr>
              <a:t>f</a:t>
            </a:r>
            <a:r>
              <a:rPr lang="en-US" altLang="zh-CN" sz="1400" spc="20" dirty="0">
                <a:solidFill>
                  <a:srgbClr val="FEFEFE"/>
                </a:solidFill>
                <a:latin typeface="Calibri"/>
                <a:ea typeface="Calibri"/>
              </a:rPr>
              <a:t>rom</a:t>
            </a:r>
          </a:p>
          <a:p>
            <a:pPr marL="0">
              <a:lnSpc>
                <a:spcPct val="100000"/>
              </a:lnSpc>
            </a:pPr>
            <a:r>
              <a:rPr lang="en-US" altLang="zh-CN" sz="1400" spc="5" dirty="0">
                <a:solidFill>
                  <a:srgbClr val="FEFEFE"/>
                </a:solidFill>
                <a:latin typeface="Calibri"/>
                <a:ea typeface="Calibri"/>
              </a:rPr>
              <a:t>Wiki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pedia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712334" y="5546169"/>
            <a:ext cx="1031478" cy="6461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76200">
              <a:lnSpc>
                <a:spcPct val="100000"/>
              </a:lnSpc>
            </a:pP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Extract</a:t>
            </a:r>
            <a:r>
              <a:rPr lang="en-US" altLang="zh-CN" sz="1400" spc="-4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spc="5" dirty="0">
                <a:solidFill>
                  <a:srgbClr val="FEFEFE"/>
                </a:solidFill>
                <a:latin typeface="Calibri"/>
                <a:ea typeface="Calibri"/>
              </a:rPr>
              <a:t>data</a:t>
            </a:r>
          </a:p>
          <a:p>
            <a:pPr marL="0" indent="352425">
              <a:lnSpc>
                <a:spcPct val="100000"/>
              </a:lnSpc>
            </a:pPr>
            <a:r>
              <a:rPr lang="en-US" altLang="zh-CN" sz="1400" spc="10" dirty="0">
                <a:solidFill>
                  <a:srgbClr val="FEFEFE"/>
                </a:solidFill>
                <a:latin typeface="Calibri"/>
                <a:ea typeface="Calibri"/>
              </a:rPr>
              <a:t>wi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th</a:t>
            </a:r>
          </a:p>
          <a:p>
            <a:pPr marL="0">
              <a:lnSpc>
                <a:spcPct val="100000"/>
              </a:lnSpc>
            </a:pPr>
            <a:r>
              <a:rPr lang="en-US" altLang="zh-CN" sz="1400" spc="5" dirty="0">
                <a:solidFill>
                  <a:srgbClr val="FEFEFE"/>
                </a:solidFill>
                <a:latin typeface="Calibri"/>
                <a:ea typeface="Calibri"/>
              </a:rPr>
              <a:t>Beaut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ifulSoup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228840" y="5652849"/>
            <a:ext cx="797615" cy="4327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90500">
              <a:lnSpc>
                <a:spcPct val="100000"/>
              </a:lnSpc>
            </a:pPr>
            <a:r>
              <a:rPr lang="en-US" altLang="zh-CN" sz="1400" spc="-10" dirty="0">
                <a:solidFill>
                  <a:srgbClr val="FEFEFE"/>
                </a:solidFill>
                <a:latin typeface="Calibri"/>
                <a:ea typeface="Calibri"/>
              </a:rPr>
              <a:t>Ma</a:t>
            </a:r>
            <a:r>
              <a:rPr lang="en-US" altLang="zh-CN" sz="1400" spc="-5" dirty="0">
                <a:solidFill>
                  <a:srgbClr val="FEFEFE"/>
                </a:solidFill>
                <a:latin typeface="Calibri"/>
                <a:ea typeface="Calibri"/>
              </a:rPr>
              <a:t>ke</a:t>
            </a:r>
          </a:p>
          <a:p>
            <a:pPr marL="0">
              <a:lnSpc>
                <a:spcPct val="100000"/>
              </a:lnSpc>
            </a:pPr>
            <a:r>
              <a:rPr lang="en-US" altLang="zh-CN" sz="1400" spc="15" dirty="0">
                <a:solidFill>
                  <a:srgbClr val="FEFEFE"/>
                </a:solidFill>
                <a:latin typeface="Calibri"/>
                <a:ea typeface="Calibri"/>
              </a:rPr>
              <a:t>Da</a:t>
            </a:r>
            <a:r>
              <a:rPr lang="en-US" altLang="zh-CN" sz="1400" spc="10" dirty="0">
                <a:solidFill>
                  <a:srgbClr val="FEFEFE"/>
                </a:solidFill>
                <a:latin typeface="Calibri"/>
                <a:ea typeface="Calibri"/>
              </a:rPr>
              <a:t>taframe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621266" y="5652849"/>
            <a:ext cx="494024" cy="4327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400" spc="15" dirty="0">
                <a:solidFill>
                  <a:srgbClr val="FEFEFE"/>
                </a:solidFill>
                <a:latin typeface="Calibri"/>
                <a:ea typeface="Calibri"/>
              </a:rPr>
              <a:t>Exp</a:t>
            </a:r>
            <a:r>
              <a:rPr lang="en-US" altLang="zh-CN" sz="1400" spc="5" dirty="0">
                <a:solidFill>
                  <a:srgbClr val="FEFEFE"/>
                </a:solidFill>
                <a:latin typeface="Calibri"/>
                <a:ea typeface="Calibri"/>
              </a:rPr>
              <a:t>ort</a:t>
            </a:r>
          </a:p>
          <a:p>
            <a:pPr marL="0" indent="66928">
              <a:lnSpc>
                <a:spcPct val="100000"/>
              </a:lnSpc>
            </a:pPr>
            <a:r>
              <a:rPr lang="en-US" altLang="zh-CN" sz="1400" spc="10" dirty="0">
                <a:solidFill>
                  <a:srgbClr val="FEFEFE"/>
                </a:solidFill>
                <a:latin typeface="Calibri"/>
                <a:ea typeface="Calibri"/>
              </a:rPr>
              <a:t>Da</a:t>
            </a:r>
            <a:r>
              <a:rPr lang="en-US" altLang="zh-CN" sz="1400" spc="5" dirty="0">
                <a:solidFill>
                  <a:srgbClr val="FEFEFE"/>
                </a:solidFill>
                <a:latin typeface="Calibri"/>
                <a:ea typeface="Calibri"/>
              </a:rPr>
              <a:t>ta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253089" y="6121313"/>
            <a:ext cx="133707" cy="236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50" spc="164" dirty="0">
                <a:solidFill>
                  <a:srgbClr val="1B7BDA"/>
                </a:solidFill>
                <a:latin typeface="Times New Roman"/>
                <a:ea typeface="Times New Roman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28"/>
          <p:cNvSpPr txBox="1"/>
          <p:nvPr/>
        </p:nvSpPr>
        <p:spPr>
          <a:xfrm>
            <a:off x="787400" y="472484"/>
            <a:ext cx="6660505" cy="4594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74612">
              <a:lnSpc>
                <a:spcPct val="100000"/>
              </a:lnSpc>
            </a:pPr>
            <a:r>
              <a:rPr lang="en-US" altLang="zh-CN" sz="3650" spc="40" dirty="0">
                <a:solidFill>
                  <a:srgbClr val="0947C9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3650" spc="2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34" dirty="0">
                <a:solidFill>
                  <a:srgbClr val="0947C9"/>
                </a:solidFill>
                <a:latin typeface="Times New Roman"/>
                <a:ea typeface="Times New Roman"/>
              </a:rPr>
              <a:t>Collection</a:t>
            </a:r>
            <a:r>
              <a:rPr lang="en-US" altLang="zh-CN" sz="3650" spc="25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89" dirty="0">
                <a:solidFill>
                  <a:srgbClr val="0947C9"/>
                </a:solidFill>
                <a:latin typeface="Times New Roman"/>
                <a:ea typeface="Times New Roman"/>
              </a:rPr>
              <a:t>–</a:t>
            </a:r>
            <a:r>
              <a:rPr lang="en-US" altLang="zh-CN" sz="3650" spc="25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44" dirty="0">
                <a:solidFill>
                  <a:srgbClr val="0947C9"/>
                </a:solidFill>
                <a:latin typeface="Times New Roman"/>
                <a:ea typeface="Times New Roman"/>
              </a:rPr>
              <a:t>SpaceX</a:t>
            </a:r>
            <a:r>
              <a:rPr lang="en-US" altLang="zh-CN" sz="3650" spc="25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55" dirty="0">
                <a:solidFill>
                  <a:srgbClr val="0947C9"/>
                </a:solidFill>
                <a:latin typeface="Times New Roman"/>
                <a:ea typeface="Times New Roman"/>
              </a:rPr>
              <a:t>API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369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1.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Getting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Response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from</a:t>
            </a:r>
            <a:r>
              <a:rPr lang="en-US" altLang="zh-CN" sz="1800" spc="-6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API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945"/>
              </a:lnSpc>
            </a:pPr>
            <a:endParaRPr lang="en-US" dirty="0"/>
          </a:p>
          <a:p>
            <a:pPr marL="0" indent="3888994">
              <a:lnSpc>
                <a:spcPct val="10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4.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Create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dictionary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with</a:t>
            </a:r>
            <a:r>
              <a:rPr lang="en-US" altLang="zh-CN" sz="18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data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75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2.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Convert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Response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JSON</a:t>
            </a:r>
            <a:r>
              <a:rPr lang="en-US" altLang="zh-CN" sz="18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File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754"/>
              </a:lnSpc>
            </a:pPr>
            <a:endParaRPr lang="en-US" dirty="0"/>
          </a:p>
          <a:p>
            <a:pPr marL="0" indent="76200">
              <a:lnSpc>
                <a:spcPct val="10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3.</a:t>
            </a:r>
            <a:r>
              <a:rPr lang="en-US" altLang="zh-CN" sz="1800" spc="-8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Transform</a:t>
            </a:r>
            <a:r>
              <a:rPr lang="en-US" altLang="zh-CN" sz="180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data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956675" y="1596945"/>
            <a:ext cx="1877588" cy="35553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5.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Create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dataframe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530"/>
              </a:lnSpc>
            </a:pPr>
            <a:endParaRPr lang="en-US" dirty="0"/>
          </a:p>
          <a:p>
            <a:pPr marL="0" indent="66675">
              <a:lnSpc>
                <a:spcPct val="10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6.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Filter</a:t>
            </a:r>
            <a:r>
              <a:rPr lang="en-US" altLang="zh-CN" sz="18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dataframe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979"/>
              </a:lnSpc>
            </a:pPr>
            <a:endParaRPr lang="en-US" dirty="0"/>
          </a:p>
          <a:p>
            <a:pPr marL="0" indent="66675">
              <a:lnSpc>
                <a:spcPct val="10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7.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Export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18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file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61694" y="6095132"/>
            <a:ext cx="10639401" cy="27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10391394" algn="l"/>
              </a:tabLst>
            </a:pPr>
            <a:r>
              <a:rPr lang="en-US" altLang="zh-CN" sz="1800" dirty="0">
                <a:solidFill>
                  <a:srgbClr val="0361C0"/>
                </a:solidFill>
                <a:latin typeface="Calibri"/>
                <a:ea typeface="Calibri"/>
                <a:hlinkClick r:id="rId3"/>
              </a:rPr>
              <a:t>Link to code</a:t>
            </a:r>
            <a:r>
              <a:rPr lang="en-US" altLang="zh-CN" sz="1800" dirty="0">
                <a:solidFill>
                  <a:srgbClr val="0361C0"/>
                </a:solidFill>
                <a:latin typeface="Calibri"/>
                <a:ea typeface="Calibri"/>
              </a:rPr>
              <a:t>                                                                                                                                                                                 </a:t>
            </a:r>
            <a:r>
              <a:rPr lang="en-US" altLang="zh-CN" sz="1550" spc="135" dirty="0">
                <a:solidFill>
                  <a:srgbClr val="1B7BDA"/>
                </a:solidFill>
                <a:latin typeface="Times New Roman"/>
                <a:ea typeface="Times New Roman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32"/>
          <p:cNvSpPr txBox="1"/>
          <p:nvPr/>
        </p:nvSpPr>
        <p:spPr>
          <a:xfrm>
            <a:off x="1014730" y="625519"/>
            <a:ext cx="5346319" cy="5562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50" spc="89" dirty="0">
                <a:solidFill>
                  <a:srgbClr val="0947C9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3650" spc="5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80" dirty="0">
                <a:solidFill>
                  <a:srgbClr val="0947C9"/>
                </a:solidFill>
                <a:latin typeface="Times New Roman"/>
                <a:ea typeface="Times New Roman"/>
              </a:rPr>
              <a:t>Collection</a:t>
            </a:r>
            <a:r>
              <a:rPr lang="en-US" altLang="zh-CN" sz="3650" spc="5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69" dirty="0">
                <a:solidFill>
                  <a:srgbClr val="0947C9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3650" spc="50" dirty="0">
                <a:solidFill>
                  <a:srgbClr val="0947C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85" dirty="0">
                <a:solidFill>
                  <a:srgbClr val="0947C9"/>
                </a:solidFill>
                <a:latin typeface="Times New Roman"/>
                <a:ea typeface="Times New Roman"/>
              </a:rPr>
              <a:t>Scraping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44537" y="1730295"/>
            <a:ext cx="2978375" cy="46358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1.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Getting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Response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from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HTML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25"/>
              </a:lnSpc>
            </a:pPr>
            <a:endParaRPr lang="en-US" dirty="0"/>
          </a:p>
          <a:p>
            <a:pPr marL="0" indent="14287">
              <a:lnSpc>
                <a:spcPct val="10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2.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Create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BeautifulSoup</a:t>
            </a:r>
            <a:r>
              <a:rPr lang="en-US" altLang="zh-CN" sz="1800" spc="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Object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100"/>
              </a:lnSpc>
            </a:pPr>
            <a:endParaRPr lang="en-US" dirty="0"/>
          </a:p>
          <a:p>
            <a:pPr marL="0" indent="14287">
              <a:lnSpc>
                <a:spcPct val="10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3.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Find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all</a:t>
            </a:r>
            <a:r>
              <a:rPr lang="en-US" altLang="zh-CN" sz="1800" spc="8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tables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350"/>
              </a:lnSpc>
            </a:pPr>
            <a:endParaRPr lang="en-US" dirty="0"/>
          </a:p>
          <a:p>
            <a:pPr marL="0" indent="14287">
              <a:lnSpc>
                <a:spcPct val="10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4.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Get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column</a:t>
            </a:r>
            <a:r>
              <a:rPr lang="en-US" altLang="zh-CN" sz="18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names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219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1800" dirty="0">
                <a:solidFill>
                  <a:srgbClr val="0361C0"/>
                </a:solidFill>
                <a:latin typeface="Calibri"/>
                <a:ea typeface="Calibri"/>
                <a:hlinkClick r:id="rId3"/>
              </a:rPr>
              <a:t>Link</a:t>
            </a:r>
            <a:r>
              <a:rPr lang="en-US" altLang="zh-CN" sz="1800" dirty="0">
                <a:solidFill>
                  <a:srgbClr val="0361C0"/>
                </a:solidFill>
                <a:latin typeface="Calibri"/>
                <a:cs typeface="Calibri"/>
                <a:hlinkClick r:id="rId3"/>
              </a:rPr>
              <a:t> </a:t>
            </a:r>
            <a:r>
              <a:rPr lang="en-US" altLang="zh-CN" sz="1800" dirty="0">
                <a:solidFill>
                  <a:srgbClr val="0361C0"/>
                </a:solidFill>
                <a:latin typeface="Calibri"/>
                <a:ea typeface="Calibri"/>
                <a:hlinkClick r:id="rId3"/>
              </a:rPr>
              <a:t>to</a:t>
            </a:r>
            <a:r>
              <a:rPr lang="en-US" altLang="zh-CN" sz="1800" spc="50" dirty="0">
                <a:solidFill>
                  <a:srgbClr val="0361C0"/>
                </a:solidFill>
                <a:latin typeface="Calibri"/>
                <a:cs typeface="Calibri"/>
                <a:hlinkClick r:id="rId3"/>
              </a:rPr>
              <a:t> </a:t>
            </a:r>
            <a:r>
              <a:rPr lang="en-US" altLang="zh-CN" sz="1800" dirty="0">
                <a:solidFill>
                  <a:srgbClr val="0361C0"/>
                </a:solidFill>
                <a:latin typeface="Calibri"/>
                <a:ea typeface="Calibri"/>
                <a:hlinkClick r:id="rId3"/>
              </a:rPr>
              <a:t>code</a:t>
            </a:r>
            <a:endParaRPr lang="en-US" altLang="zh-CN" sz="1800" dirty="0">
              <a:solidFill>
                <a:srgbClr val="0361C0"/>
              </a:solidFill>
              <a:latin typeface="Calibri"/>
              <a:ea typeface="Calibri"/>
              <a:hlinkClick r:id="" action="ppaction://noaction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4504944" y="1730295"/>
            <a:ext cx="1848076" cy="27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5.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Create</a:t>
            </a:r>
            <a:r>
              <a:rPr lang="en-US" altLang="zh-CN" sz="1800" spc="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dictionary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432165" y="1568370"/>
            <a:ext cx="3370605" cy="47891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381253">
              <a:lnSpc>
                <a:spcPct val="10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6.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Add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data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180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keys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439"/>
              </a:lnSpc>
            </a:pPr>
            <a:endParaRPr lang="en-US" dirty="0"/>
          </a:p>
          <a:p>
            <a:pPr marL="0" indent="553084">
              <a:lnSpc>
                <a:spcPct val="100000"/>
              </a:lnSpc>
            </a:pP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See</a:t>
            </a:r>
            <a:r>
              <a:rPr lang="en-US" altLang="zh-CN" sz="1200" b="1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notebook</a:t>
            </a:r>
            <a:r>
              <a:rPr lang="en-US" altLang="zh-CN" sz="1200" b="1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for</a:t>
            </a:r>
            <a:r>
              <a:rPr lang="en-US" altLang="zh-CN" sz="1200" b="1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200" b="1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rest</a:t>
            </a:r>
            <a:r>
              <a:rPr lang="en-US" altLang="zh-CN" sz="1200" b="1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1200" b="1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alibri"/>
                <a:ea typeface="Calibri"/>
              </a:rPr>
              <a:t>code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5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7.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Create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dataframe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from</a:t>
            </a:r>
            <a:r>
              <a:rPr lang="en-US" altLang="zh-CN" sz="1800" spc="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dictionary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475"/>
              </a:lnSpc>
            </a:pPr>
            <a:endParaRPr lang="en-US" dirty="0"/>
          </a:p>
          <a:p>
            <a:pPr marL="0" indent="381253">
              <a:lnSpc>
                <a:spcPct val="10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8.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Export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1800" spc="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file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 marL="0" indent="2820923">
              <a:lnSpc>
                <a:spcPct val="100000"/>
              </a:lnSpc>
            </a:pPr>
            <a:r>
              <a:rPr lang="en-US" altLang="zh-CN" sz="1550" spc="164" dirty="0">
                <a:solidFill>
                  <a:srgbClr val="1B7BDA"/>
                </a:solidFill>
                <a:latin typeface="Times New Roman"/>
                <a:ea typeface="Times New Roman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2684</Words>
  <Application>Microsoft Office PowerPoint</Application>
  <PresentationFormat>Widescreen</PresentationFormat>
  <Paragraphs>1040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Md. Anas Mondol</cp:lastModifiedBy>
  <cp:revision>29</cp:revision>
  <dcterms:created xsi:type="dcterms:W3CDTF">2011-01-21T15:00:27Z</dcterms:created>
  <dcterms:modified xsi:type="dcterms:W3CDTF">2022-10-24T14:06:30Z</dcterms:modified>
</cp:coreProperties>
</file>